
<file path=[Content_Types].xml><?xml version="1.0" encoding="utf-8"?>
<Types xmlns="http://schemas.openxmlformats.org/package/2006/content-types">
  <Override PartName="/ppt/slides/slide29.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Layouts/slideLayout6.xml" ContentType="application/vnd.openxmlformats-officedocument.presentationml.slideLayout+xml"/>
  <Override PartName="/ppt/notesSlides/notesSlide38.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18.xml" ContentType="application/vnd.openxmlformats-officedocument.presentationml.notesSlide+xml"/>
  <Override PartName="/ppt/notesSlides/notesSlide27.xml" ContentType="application/vnd.openxmlformats-officedocument.presentationml.notesSlide+xml"/>
  <Override PartName="/ppt/notesSlides/notesSlide36.xml" ContentType="application/vnd.openxmlformats-officedocument.presentationml.notesSlide+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notesSlides/notesSlide25.xml" ContentType="application/vnd.openxmlformats-officedocument.presentationml.notesSlide+xml"/>
  <Override PartName="/ppt/notesSlides/notesSlide34.xml" ContentType="application/vnd.openxmlformats-officedocument.presentationml.notes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23.xml" ContentType="application/vnd.openxmlformats-officedocument.presentationml.notesSlide+xml"/>
  <Override PartName="/ppt/notesSlides/notesSlide32.xml" ContentType="application/vnd.openxmlformats-officedocument.presentationml.notesSlide+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21.xml" ContentType="application/vnd.openxmlformats-officedocument.presentationml.notesSlide+xml"/>
  <Override PartName="/ppt/notesSlides/notesSlide30.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notesSlides/notesSlide3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Layouts/slideLayout3.xml" ContentType="application/vnd.openxmlformats-officedocument.presentationml.slideLayout+xml"/>
  <Default Extension="jpeg" ContentType="image/jpeg"/>
  <Override PartName="/ppt/notesSlides/notesSlide17.xml" ContentType="application/vnd.openxmlformats-officedocument.presentationml.notesSlide+xml"/>
  <Override PartName="/ppt/notesSlides/notesSlide28.xml" ContentType="application/vnd.openxmlformats-officedocument.presentationml.notesSlide+xml"/>
  <Override PartName="/ppt/notesSlides/notesSlide37.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4.xml" ContentType="application/vnd.openxmlformats-officedocument.presentationml.notesSlide+xml"/>
  <Override PartName="/ppt/notesSlides/notesSlide26.xml" ContentType="application/vnd.openxmlformats-officedocument.presentationml.notesSlide+xml"/>
  <Override PartName="/ppt/notesSlides/notesSlide35.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Layouts/slideLayout4.xml" ContentType="application/vnd.openxmlformats-officedocument.presentationml.slideLayout+xml"/>
  <Override PartName="/ppt/notesSlides/notesSlide29.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2"/>
  </p:notesMasterIdLst>
  <p:sldIdLst>
    <p:sldId id="256" r:id="rId2"/>
    <p:sldId id="309" r:id="rId3"/>
    <p:sldId id="297" r:id="rId4"/>
    <p:sldId id="257" r:id="rId5"/>
    <p:sldId id="259" r:id="rId6"/>
    <p:sldId id="260" r:id="rId7"/>
    <p:sldId id="261" r:id="rId8"/>
    <p:sldId id="301" r:id="rId9"/>
    <p:sldId id="300" r:id="rId10"/>
    <p:sldId id="290" r:id="rId11"/>
    <p:sldId id="298" r:id="rId12"/>
    <p:sldId id="299" r:id="rId13"/>
    <p:sldId id="293" r:id="rId14"/>
    <p:sldId id="302" r:id="rId15"/>
    <p:sldId id="291" r:id="rId16"/>
    <p:sldId id="265" r:id="rId17"/>
    <p:sldId id="266" r:id="rId18"/>
    <p:sldId id="267" r:id="rId19"/>
    <p:sldId id="268" r:id="rId20"/>
    <p:sldId id="303" r:id="rId21"/>
    <p:sldId id="271" r:id="rId22"/>
    <p:sldId id="272" r:id="rId23"/>
    <p:sldId id="274" r:id="rId24"/>
    <p:sldId id="275" r:id="rId25"/>
    <p:sldId id="276" r:id="rId26"/>
    <p:sldId id="305" r:id="rId27"/>
    <p:sldId id="294" r:id="rId28"/>
    <p:sldId id="295" r:id="rId29"/>
    <p:sldId id="292" r:id="rId30"/>
    <p:sldId id="287" r:id="rId31"/>
    <p:sldId id="306" r:id="rId32"/>
    <p:sldId id="283" r:id="rId33"/>
    <p:sldId id="284" r:id="rId34"/>
    <p:sldId id="286" r:id="rId35"/>
    <p:sldId id="278" r:id="rId36"/>
    <p:sldId id="288" r:id="rId37"/>
    <p:sldId id="289" r:id="rId38"/>
    <p:sldId id="296" r:id="rId39"/>
    <p:sldId id="308" r:id="rId40"/>
    <p:sldId id="280" r:id="rId4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00B0F0"/>
    <a:srgbClr val="000000"/>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0287" autoAdjust="0"/>
  </p:normalViewPr>
  <p:slideViewPr>
    <p:cSldViewPr>
      <p:cViewPr>
        <p:scale>
          <a:sx n="50" d="100"/>
          <a:sy n="50" d="100"/>
        </p:scale>
        <p:origin x="-2142" y="-600"/>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1955763-60DC-4C3B-85E3-8957BEC55A05}" type="datetimeFigureOut">
              <a:rPr lang="en-US" smtClean="0"/>
              <a:pPr/>
              <a:t>7/29/2014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EC1F076-5608-41EB-8267-02A1444759A0}"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www.wikihow.com/Improve-Your-Concentration" TargetMode="External"/><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r" defTabSz="914400" rtl="1" eaLnBrk="1" fontAlgn="auto" latinLnBrk="0" hangingPunct="1">
              <a:lnSpc>
                <a:spcPct val="100000"/>
              </a:lnSpc>
              <a:spcBef>
                <a:spcPts val="0"/>
              </a:spcBef>
              <a:spcAft>
                <a:spcPts val="0"/>
              </a:spcAft>
              <a:buClrTx/>
              <a:buSzTx/>
              <a:buFontTx/>
              <a:buNone/>
              <a:tabLst/>
              <a:defRPr/>
            </a:pPr>
            <a:r>
              <a:rPr lang="fa-IR" sz="1200" kern="1200" dirty="0" smtClean="0">
                <a:solidFill>
                  <a:schemeClr val="tx1"/>
                </a:solidFill>
                <a:latin typeface="+mn-lt"/>
                <a:ea typeface="+mn-ea"/>
                <a:cs typeface="+mn-cs"/>
              </a:rPr>
              <a:t>چند بار شما بر سر میز کار خود نشسته و سعی کرده اید بر روی یک کار متمرکز شوید، در حالیکه ذهنتان سرگردان است؟ با وجود آنکه می خواهید، اما نمی توانید تمرکز کنید. همه ما با این وضعیت نا امید کننده آشنا بوده ایم ، و این چیزی است که واقعا می تواند عملکرد شما را تضعیف می کند.</a:t>
            </a:r>
          </a:p>
          <a:p>
            <a:pPr marL="0" marR="0" indent="0" algn="r" defTabSz="914400" rtl="1" eaLnBrk="1" fontAlgn="auto" latinLnBrk="0" hangingPunct="1">
              <a:lnSpc>
                <a:spcPct val="100000"/>
              </a:lnSpc>
              <a:spcBef>
                <a:spcPts val="0"/>
              </a:spcBef>
              <a:spcAft>
                <a:spcPts val="0"/>
              </a:spcAft>
              <a:buClrTx/>
              <a:buSzTx/>
              <a:buFontTx/>
              <a:buNone/>
              <a:tabLst/>
              <a:defRPr/>
            </a:pPr>
            <a:r>
              <a:rPr lang="fa-IR" sz="1200" kern="1200" dirty="0" smtClean="0">
                <a:solidFill>
                  <a:schemeClr val="tx1"/>
                </a:solidFill>
                <a:latin typeface="+mn-lt"/>
                <a:ea typeface="+mn-ea"/>
                <a:cs typeface="+mn-cs"/>
              </a:rPr>
              <a:t>اختلالات مستمر، و بازده کم که به این اختلالات وابسته است، امروزه در محل کار یک عادت شده است که پزشکان آن را صفت کمبود توجه یا </a:t>
            </a:r>
            <a:r>
              <a:rPr lang="en-US" sz="1200" kern="1200" dirty="0" smtClean="0">
                <a:solidFill>
                  <a:schemeClr val="tx1"/>
                </a:solidFill>
                <a:latin typeface="+mn-lt"/>
                <a:ea typeface="+mn-ea"/>
                <a:cs typeface="+mn-cs"/>
              </a:rPr>
              <a:t>ADT </a:t>
            </a:r>
            <a:r>
              <a:rPr lang="fa-IR" sz="1200" kern="1200" dirty="0" smtClean="0">
                <a:solidFill>
                  <a:schemeClr val="tx1"/>
                </a:solidFill>
                <a:latin typeface="+mn-lt"/>
                <a:ea typeface="+mn-ea"/>
                <a:cs typeface="+mn-cs"/>
              </a:rPr>
              <a:t> نامیده اند. و می گویند که تمام سازمان ها می توانند از آن رنج ببرند.</a:t>
            </a:r>
            <a:endParaRPr lang="en-US" sz="1200" kern="1200" dirty="0" smtClean="0">
              <a:solidFill>
                <a:schemeClr val="tx1"/>
              </a:solidFill>
              <a:latin typeface="+mn-lt"/>
              <a:ea typeface="+mn-ea"/>
              <a:cs typeface="+mn-cs"/>
            </a:endParaRPr>
          </a:p>
          <a:p>
            <a:pPr marL="0" marR="0" indent="0" algn="r" defTabSz="914400" rtl="1"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AEC1F076-5608-41EB-8267-02A1444759A0}" type="slidenum">
              <a:rPr lang="en-US" smtClean="0"/>
              <a:pPr/>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r" defTabSz="914400" rtl="1" eaLnBrk="1" fontAlgn="auto" latinLnBrk="0" hangingPunct="1">
              <a:lnSpc>
                <a:spcPct val="100000"/>
              </a:lnSpc>
              <a:spcBef>
                <a:spcPts val="0"/>
              </a:spcBef>
              <a:spcAft>
                <a:spcPts val="0"/>
              </a:spcAft>
              <a:buClrTx/>
              <a:buSzTx/>
              <a:buFontTx/>
              <a:buNone/>
              <a:tabLst/>
              <a:defRPr/>
            </a:pPr>
            <a:r>
              <a:rPr lang="fa-IR" sz="1200" b="1" kern="1200" dirty="0" smtClean="0">
                <a:solidFill>
                  <a:schemeClr val="tx1"/>
                </a:solidFill>
                <a:latin typeface="+mn-lt"/>
                <a:ea typeface="+mn-ea"/>
                <a:cs typeface="+mn-cs"/>
              </a:rPr>
              <a:t>نور: </a:t>
            </a:r>
            <a:r>
              <a:rPr lang="fa-IR" sz="1200" b="0" kern="1200" dirty="0" smtClean="0">
                <a:solidFill>
                  <a:schemeClr val="tx1"/>
                </a:solidFill>
                <a:latin typeface="+mn-lt"/>
                <a:ea typeface="+mn-ea"/>
                <a:cs typeface="+mn-cs"/>
              </a:rPr>
              <a:t>مطمئن</a:t>
            </a:r>
            <a:r>
              <a:rPr lang="fa-IR" sz="1200" b="0" kern="1200" baseline="0" dirty="0" smtClean="0">
                <a:solidFill>
                  <a:schemeClr val="tx1"/>
                </a:solidFill>
                <a:latin typeface="+mn-lt"/>
                <a:ea typeface="+mn-ea"/>
                <a:cs typeface="+mn-cs"/>
              </a:rPr>
              <a:t> شوید نور مناسبی در محیط کار دارید. این برای حفظ توجه شما به کار بسیار موثر است. برای خستگی کمتر چشمان‌تان از نور غیرمستقیم و ثابت استفاده کنید.</a:t>
            </a:r>
          </a:p>
          <a:p>
            <a:pPr marL="0" marR="0" indent="0" algn="r" defTabSz="914400" rtl="1" eaLnBrk="1" fontAlgn="auto" latinLnBrk="0" hangingPunct="1">
              <a:lnSpc>
                <a:spcPct val="100000"/>
              </a:lnSpc>
              <a:spcBef>
                <a:spcPts val="0"/>
              </a:spcBef>
              <a:spcAft>
                <a:spcPts val="0"/>
              </a:spcAft>
              <a:buClrTx/>
              <a:buSzTx/>
              <a:buFontTx/>
              <a:buNone/>
              <a:tabLst/>
              <a:defRPr/>
            </a:pPr>
            <a:r>
              <a:rPr lang="fa-IR" sz="1200" b="0" kern="1200" dirty="0" smtClean="0">
                <a:solidFill>
                  <a:schemeClr val="tx1"/>
                </a:solidFill>
                <a:latin typeface="+mn-lt"/>
                <a:ea typeface="+mn-ea"/>
                <a:cs typeface="+mn-cs"/>
              </a:rPr>
              <a:t>محل</a:t>
            </a:r>
            <a:r>
              <a:rPr lang="fa-IR" sz="1200" b="0" kern="1200" baseline="0" dirty="0" smtClean="0">
                <a:solidFill>
                  <a:schemeClr val="tx1"/>
                </a:solidFill>
                <a:latin typeface="+mn-lt"/>
                <a:ea typeface="+mn-ea"/>
                <a:cs typeface="+mn-cs"/>
              </a:rPr>
              <a:t> کار باید تهویه مناسبی داشته باشد. هوای تازه باعث افزایش اکسیژن خون و در نتیجه بالا رفتن هوشیاری می شود. از طرفی بوی نامطبوع فضای بسته به طور ناخودآگاه باعث کاهش انرژی و در نتیچه افت تمرکز می شود.</a:t>
            </a:r>
          </a:p>
          <a:p>
            <a:pPr marL="0" marR="0" indent="0" algn="r" defTabSz="914400" rtl="1" eaLnBrk="1" fontAlgn="auto" latinLnBrk="0" hangingPunct="1">
              <a:lnSpc>
                <a:spcPct val="100000"/>
              </a:lnSpc>
              <a:spcBef>
                <a:spcPts val="0"/>
              </a:spcBef>
              <a:spcAft>
                <a:spcPts val="0"/>
              </a:spcAft>
              <a:buClrTx/>
              <a:buSzTx/>
              <a:buFontTx/>
              <a:buNone/>
              <a:tabLst/>
              <a:defRPr/>
            </a:pPr>
            <a:r>
              <a:rPr lang="fa-IR" sz="1200" b="0" kern="1200" baseline="0" dirty="0" smtClean="0">
                <a:solidFill>
                  <a:schemeClr val="tx1"/>
                </a:solidFill>
                <a:latin typeface="+mn-lt"/>
                <a:ea typeface="+mn-ea"/>
                <a:cs typeface="+mn-cs"/>
              </a:rPr>
              <a:t>دما را متناسب با شرایط خود کنترل کنید. اگر در دمای گرم تر راحت ترید اتاق را گرم کنید. بسیاری دوست دارند پاهای لخت شون را روی یک قطعه سنگ خنک قرار دهند. این کار باعث کاهش دمای خون و گردش خون خنک در مغز می شود. </a:t>
            </a:r>
            <a:endParaRPr lang="en-US" dirty="0"/>
          </a:p>
        </p:txBody>
      </p:sp>
      <p:sp>
        <p:nvSpPr>
          <p:cNvPr id="4" name="Slide Number Placeholder 3"/>
          <p:cNvSpPr>
            <a:spLocks noGrp="1"/>
          </p:cNvSpPr>
          <p:nvPr>
            <p:ph type="sldNum" sz="quarter" idx="10"/>
          </p:nvPr>
        </p:nvSpPr>
        <p:spPr/>
        <p:txBody>
          <a:bodyPr/>
          <a:lstStyle/>
          <a:p>
            <a:fld id="{AEC1F076-5608-41EB-8267-02A1444759A0}" type="slidenum">
              <a:rPr lang="en-US" smtClean="0"/>
              <a:pPr/>
              <a:t>10</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r" defTabSz="914400" rtl="1" eaLnBrk="1" fontAlgn="auto" latinLnBrk="0" hangingPunct="1">
              <a:lnSpc>
                <a:spcPct val="100000"/>
              </a:lnSpc>
              <a:spcBef>
                <a:spcPts val="0"/>
              </a:spcBef>
              <a:spcAft>
                <a:spcPts val="0"/>
              </a:spcAft>
              <a:buClrTx/>
              <a:buSzTx/>
              <a:buFontTx/>
              <a:buNone/>
              <a:tabLst/>
              <a:defRPr/>
            </a:pPr>
            <a:r>
              <a:rPr lang="fa-IR" sz="1200" b="1" kern="1200" dirty="0" smtClean="0">
                <a:solidFill>
                  <a:schemeClr val="tx1"/>
                </a:solidFill>
                <a:latin typeface="+mn-lt"/>
                <a:ea typeface="+mn-ea"/>
                <a:cs typeface="+mn-cs"/>
              </a:rPr>
              <a:t>نور: </a:t>
            </a:r>
            <a:r>
              <a:rPr lang="fa-IR" sz="1200" b="0" kern="1200" dirty="0" smtClean="0">
                <a:solidFill>
                  <a:schemeClr val="tx1"/>
                </a:solidFill>
                <a:latin typeface="+mn-lt"/>
                <a:ea typeface="+mn-ea"/>
                <a:cs typeface="+mn-cs"/>
              </a:rPr>
              <a:t>مطمئن</a:t>
            </a:r>
            <a:r>
              <a:rPr lang="fa-IR" sz="1200" b="0" kern="1200" baseline="0" dirty="0" smtClean="0">
                <a:solidFill>
                  <a:schemeClr val="tx1"/>
                </a:solidFill>
                <a:latin typeface="+mn-lt"/>
                <a:ea typeface="+mn-ea"/>
                <a:cs typeface="+mn-cs"/>
              </a:rPr>
              <a:t> شوید نور مناسبی در محیط کار دارید. این برای حفظ توجه شما به کار بسیار موثر است. برای خستگی کمتر چشمان‌تان از نور غیرمستقیم و ثابت استفاده کنید.</a:t>
            </a:r>
          </a:p>
          <a:p>
            <a:pPr marL="0" marR="0" indent="0" algn="r" defTabSz="914400" rtl="1" eaLnBrk="1" fontAlgn="auto" latinLnBrk="0" hangingPunct="1">
              <a:lnSpc>
                <a:spcPct val="100000"/>
              </a:lnSpc>
              <a:spcBef>
                <a:spcPts val="0"/>
              </a:spcBef>
              <a:spcAft>
                <a:spcPts val="0"/>
              </a:spcAft>
              <a:buClrTx/>
              <a:buSzTx/>
              <a:buFontTx/>
              <a:buNone/>
              <a:tabLst/>
              <a:defRPr/>
            </a:pPr>
            <a:r>
              <a:rPr lang="fa-IR" sz="1200" b="0" kern="1200" dirty="0" smtClean="0">
                <a:solidFill>
                  <a:schemeClr val="tx1"/>
                </a:solidFill>
                <a:latin typeface="+mn-lt"/>
                <a:ea typeface="+mn-ea"/>
                <a:cs typeface="+mn-cs"/>
              </a:rPr>
              <a:t>محل</a:t>
            </a:r>
            <a:r>
              <a:rPr lang="fa-IR" sz="1200" b="0" kern="1200" baseline="0" dirty="0" smtClean="0">
                <a:solidFill>
                  <a:schemeClr val="tx1"/>
                </a:solidFill>
                <a:latin typeface="+mn-lt"/>
                <a:ea typeface="+mn-ea"/>
                <a:cs typeface="+mn-cs"/>
              </a:rPr>
              <a:t> کار باید تهویه مناسبی داشته باشد. هوای تازه باعث افزایش اکسیژن خون و در نتیجه بالا رفتن هوشیاری می شود. از طرفی بوی نامطبوع فضای بسته به طور ناخودآگاه باعث کاهش انرژی و در نتیچه افت تمرکز می شود.</a:t>
            </a:r>
          </a:p>
          <a:p>
            <a:pPr marL="0" marR="0" indent="0" algn="r" defTabSz="914400" rtl="1" eaLnBrk="1" fontAlgn="auto" latinLnBrk="0" hangingPunct="1">
              <a:lnSpc>
                <a:spcPct val="100000"/>
              </a:lnSpc>
              <a:spcBef>
                <a:spcPts val="0"/>
              </a:spcBef>
              <a:spcAft>
                <a:spcPts val="0"/>
              </a:spcAft>
              <a:buClrTx/>
              <a:buSzTx/>
              <a:buFontTx/>
              <a:buNone/>
              <a:tabLst/>
              <a:defRPr/>
            </a:pPr>
            <a:r>
              <a:rPr lang="fa-IR" sz="1200" b="0" kern="1200" baseline="0" dirty="0" smtClean="0">
                <a:solidFill>
                  <a:schemeClr val="tx1"/>
                </a:solidFill>
                <a:latin typeface="+mn-lt"/>
                <a:ea typeface="+mn-ea"/>
                <a:cs typeface="+mn-cs"/>
              </a:rPr>
              <a:t>دما را متناسب با شرایط خود کنترل کنید. اگر در دمای گرم تر راحت ترید اتاق را گرم کنید. بسیاری دوست دارند پاهای لخت شون را روی یک قطعه سنگ خنک قرار دهند. این کار باعث کاهش دمای خون و گردش خون خنک در مغز می شود. </a:t>
            </a:r>
            <a:endParaRPr lang="en-US" dirty="0"/>
          </a:p>
        </p:txBody>
      </p:sp>
      <p:sp>
        <p:nvSpPr>
          <p:cNvPr id="4" name="Slide Number Placeholder 3"/>
          <p:cNvSpPr>
            <a:spLocks noGrp="1"/>
          </p:cNvSpPr>
          <p:nvPr>
            <p:ph type="sldNum" sz="quarter" idx="10"/>
          </p:nvPr>
        </p:nvSpPr>
        <p:spPr/>
        <p:txBody>
          <a:bodyPr/>
          <a:lstStyle/>
          <a:p>
            <a:fld id="{AEC1F076-5608-41EB-8267-02A1444759A0}" type="slidenum">
              <a:rPr lang="en-US" smtClean="0"/>
              <a:pPr/>
              <a:t>11</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r" defTabSz="914400" rtl="1" eaLnBrk="1" fontAlgn="auto" latinLnBrk="0" hangingPunct="1">
              <a:lnSpc>
                <a:spcPct val="100000"/>
              </a:lnSpc>
              <a:spcBef>
                <a:spcPts val="0"/>
              </a:spcBef>
              <a:spcAft>
                <a:spcPts val="0"/>
              </a:spcAft>
              <a:buClrTx/>
              <a:buSzTx/>
              <a:buFontTx/>
              <a:buNone/>
              <a:tabLst/>
              <a:defRPr/>
            </a:pPr>
            <a:r>
              <a:rPr lang="fa-IR" sz="1200" b="1" kern="1200" dirty="0" smtClean="0">
                <a:solidFill>
                  <a:schemeClr val="tx1"/>
                </a:solidFill>
                <a:latin typeface="+mn-lt"/>
                <a:ea typeface="+mn-ea"/>
                <a:cs typeface="+mn-cs"/>
              </a:rPr>
              <a:t>نور: </a:t>
            </a:r>
            <a:r>
              <a:rPr lang="fa-IR" sz="1200" b="0" kern="1200" dirty="0" smtClean="0">
                <a:solidFill>
                  <a:schemeClr val="tx1"/>
                </a:solidFill>
                <a:latin typeface="+mn-lt"/>
                <a:ea typeface="+mn-ea"/>
                <a:cs typeface="+mn-cs"/>
              </a:rPr>
              <a:t>مطمئن</a:t>
            </a:r>
            <a:r>
              <a:rPr lang="fa-IR" sz="1200" b="0" kern="1200" baseline="0" dirty="0" smtClean="0">
                <a:solidFill>
                  <a:schemeClr val="tx1"/>
                </a:solidFill>
                <a:latin typeface="+mn-lt"/>
                <a:ea typeface="+mn-ea"/>
                <a:cs typeface="+mn-cs"/>
              </a:rPr>
              <a:t> شوید نور مناسبی در محیط کار دارید. این برای حفظ توجه شما به کار بسیار موثر است. برای خستگی کمتر چشمان‌تان از نور غیرمستقیم و ثابت استفاده کنید.</a:t>
            </a:r>
          </a:p>
          <a:p>
            <a:pPr marL="0" marR="0" indent="0" algn="r" defTabSz="914400" rtl="1" eaLnBrk="1" fontAlgn="auto" latinLnBrk="0" hangingPunct="1">
              <a:lnSpc>
                <a:spcPct val="100000"/>
              </a:lnSpc>
              <a:spcBef>
                <a:spcPts val="0"/>
              </a:spcBef>
              <a:spcAft>
                <a:spcPts val="0"/>
              </a:spcAft>
              <a:buClrTx/>
              <a:buSzTx/>
              <a:buFontTx/>
              <a:buNone/>
              <a:tabLst/>
              <a:defRPr/>
            </a:pPr>
            <a:r>
              <a:rPr lang="fa-IR" sz="1200" b="0" kern="1200" dirty="0" smtClean="0">
                <a:solidFill>
                  <a:schemeClr val="tx1"/>
                </a:solidFill>
                <a:latin typeface="+mn-lt"/>
                <a:ea typeface="+mn-ea"/>
                <a:cs typeface="+mn-cs"/>
              </a:rPr>
              <a:t>محل</a:t>
            </a:r>
            <a:r>
              <a:rPr lang="fa-IR" sz="1200" b="0" kern="1200" baseline="0" dirty="0" smtClean="0">
                <a:solidFill>
                  <a:schemeClr val="tx1"/>
                </a:solidFill>
                <a:latin typeface="+mn-lt"/>
                <a:ea typeface="+mn-ea"/>
                <a:cs typeface="+mn-cs"/>
              </a:rPr>
              <a:t> کار باید تهویه مناسبی داشته باشد. هوای تازه باعث افزایش اکسیژن خون و در نتیجه بالا رفتن هوشیاری می شود. از طرفی بوی نامطبوع فضای بسته به طور ناخودآگاه باعث کاهش انرژی و در نتیچه افت تمرکز می شود.</a:t>
            </a:r>
          </a:p>
          <a:p>
            <a:pPr marL="0" marR="0" indent="0" algn="r" defTabSz="914400" rtl="1" eaLnBrk="1" fontAlgn="auto" latinLnBrk="0" hangingPunct="1">
              <a:lnSpc>
                <a:spcPct val="100000"/>
              </a:lnSpc>
              <a:spcBef>
                <a:spcPts val="0"/>
              </a:spcBef>
              <a:spcAft>
                <a:spcPts val="0"/>
              </a:spcAft>
              <a:buClrTx/>
              <a:buSzTx/>
              <a:buFontTx/>
              <a:buNone/>
              <a:tabLst/>
              <a:defRPr/>
            </a:pPr>
            <a:r>
              <a:rPr lang="fa-IR" sz="1200" b="0" kern="1200" baseline="0" dirty="0" smtClean="0">
                <a:solidFill>
                  <a:schemeClr val="tx1"/>
                </a:solidFill>
                <a:latin typeface="+mn-lt"/>
                <a:ea typeface="+mn-ea"/>
                <a:cs typeface="+mn-cs"/>
              </a:rPr>
              <a:t>دما را متناسب با شرایط خود کنترل کنید. اگر در دمای گرم تر راحت ترید اتاق را گرم کنید. بسیاری دوست دارند پاهای لخت شون را روی یک قطعه سنگ خنک قرار دهند. این کار باعث کاهش دمای خون و گردش خون خنک در مغز می شود. </a:t>
            </a:r>
            <a:endParaRPr lang="en-US" dirty="0"/>
          </a:p>
        </p:txBody>
      </p:sp>
      <p:sp>
        <p:nvSpPr>
          <p:cNvPr id="4" name="Slide Number Placeholder 3"/>
          <p:cNvSpPr>
            <a:spLocks noGrp="1"/>
          </p:cNvSpPr>
          <p:nvPr>
            <p:ph type="sldNum" sz="quarter" idx="10"/>
          </p:nvPr>
        </p:nvSpPr>
        <p:spPr/>
        <p:txBody>
          <a:bodyPr/>
          <a:lstStyle/>
          <a:p>
            <a:fld id="{AEC1F076-5608-41EB-8267-02A1444759A0}" type="slidenum">
              <a:rPr lang="en-US" smtClean="0"/>
              <a:pPr/>
              <a:t>12</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r" defTabSz="914400" rtl="1" eaLnBrk="1" fontAlgn="auto" latinLnBrk="0" hangingPunct="1">
              <a:lnSpc>
                <a:spcPct val="100000"/>
              </a:lnSpc>
              <a:spcBef>
                <a:spcPts val="0"/>
              </a:spcBef>
              <a:spcAft>
                <a:spcPts val="0"/>
              </a:spcAft>
              <a:buClrTx/>
              <a:buSzTx/>
              <a:buFontTx/>
              <a:buNone/>
              <a:tabLst/>
              <a:defRPr/>
            </a:pPr>
            <a:r>
              <a:rPr lang="fa-IR" b="1" dirty="0" smtClean="0"/>
              <a:t>تا حد امکان چیزهایی را که موجب اختلالات حواس می شود دور کنید. </a:t>
            </a:r>
            <a:r>
              <a:rPr lang="fa-IR" b="0" dirty="0" smtClean="0"/>
              <a:t>سعی کنید روی میزتان</a:t>
            </a:r>
            <a:r>
              <a:rPr lang="fa-IR" b="0" baseline="0" dirty="0" smtClean="0"/>
              <a:t> عنصری که شما را یاد یک موضوع دیگری بیاندازد نباشد. این یعنی اینکه بهتر است روی میزتان و جلوی چشمان‌تان چیزی جز کارتان نباشد. برخی دوست دارند عکس های خاطره‌انگیزی از خود، خانواده یا دوستان‌شان همیشه جلوی چشمانشان باشد ولی همین خاطرات خوش دلیلی برای فرار ذهن از تمرکز روی کار است. آنها را کنار بگذارید.</a:t>
            </a:r>
          </a:p>
          <a:p>
            <a:pPr marL="0" marR="0" indent="0" algn="r" defTabSz="914400" rtl="1" eaLnBrk="1" fontAlgn="auto" latinLnBrk="0" hangingPunct="1">
              <a:lnSpc>
                <a:spcPct val="100000"/>
              </a:lnSpc>
              <a:spcBef>
                <a:spcPts val="0"/>
              </a:spcBef>
              <a:spcAft>
                <a:spcPts val="0"/>
              </a:spcAft>
              <a:buClrTx/>
              <a:buSzTx/>
              <a:buFontTx/>
              <a:buNone/>
              <a:tabLst/>
              <a:defRPr/>
            </a:pPr>
            <a:r>
              <a:rPr lang="fa-IR" b="0" baseline="0" dirty="0" smtClean="0"/>
              <a:t>برخی دیگر عادت دارند، مستندات مربوط به همه کارهایی که در حال انجام آن هستند همیشه روی میز و جلوی چشمانشان باشد. شاید فکر می‌کنند با این روش همیشه حواس‌شان به میزان کاری که باید انجام دهند هست ولی دلیلی ندارد وقتی شما در حال انجام یکی از کارها هستید مدام با دیدن مستندات مربوط به کارهای دیگر یاد آنها بیفتید. روی میزتان را خالی کنید و تا حد امکان فقط اشیاء، مستندات و چیزهای مربوط به کاری که همین الان در حال انجام آن هستید را جلوی چشمان خود قرار دهید.</a:t>
            </a:r>
            <a:endParaRPr lang="en-US" dirty="0" smtClean="0"/>
          </a:p>
          <a:p>
            <a:endParaRPr lang="en-US" dirty="0"/>
          </a:p>
        </p:txBody>
      </p:sp>
      <p:sp>
        <p:nvSpPr>
          <p:cNvPr id="4" name="Slide Number Placeholder 3"/>
          <p:cNvSpPr>
            <a:spLocks noGrp="1"/>
          </p:cNvSpPr>
          <p:nvPr>
            <p:ph type="sldNum" sz="quarter" idx="10"/>
          </p:nvPr>
        </p:nvSpPr>
        <p:spPr/>
        <p:txBody>
          <a:bodyPr/>
          <a:lstStyle/>
          <a:p>
            <a:fld id="{AEC1F076-5608-41EB-8267-02A1444759A0}" type="slidenum">
              <a:rPr lang="en-US" smtClean="0"/>
              <a:pPr/>
              <a:t>13</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r" defTabSz="914400" rtl="1" eaLnBrk="1" fontAlgn="auto" latinLnBrk="0" hangingPunct="1">
              <a:lnSpc>
                <a:spcPct val="100000"/>
              </a:lnSpc>
              <a:spcBef>
                <a:spcPts val="0"/>
              </a:spcBef>
              <a:spcAft>
                <a:spcPts val="0"/>
              </a:spcAft>
              <a:buClrTx/>
              <a:buSzTx/>
              <a:buFontTx/>
              <a:buNone/>
              <a:tabLst/>
              <a:defRPr/>
            </a:pPr>
            <a:r>
              <a:rPr lang="fa-IR" b="1" dirty="0" smtClean="0"/>
              <a:t>تا حد امکان چیزهایی را که موجب اختلالات حواس می شود دور کنید. </a:t>
            </a:r>
            <a:r>
              <a:rPr lang="fa-IR" b="0" dirty="0" smtClean="0"/>
              <a:t>سعی کنید روی میزتان</a:t>
            </a:r>
            <a:r>
              <a:rPr lang="fa-IR" b="0" baseline="0" dirty="0" smtClean="0"/>
              <a:t> عنصری که شما را یاد یک موضوع دیگری بیاندازد نباشد. این یعنی اینکه بهتر است روی میزتان و جلوی چشمان‌تان چیزی جز کارتان نباشد. برخی دوست دارند عکس های خاطره‌انگیزی از خود، خانواده یا دوستان‌شان همیشه جلوی چشمانشان باشد ولی همین خاطرات خوش دلیلی برای فرار ذهن از تمرکز روی کار است. آنها را کنار بگذارید.</a:t>
            </a:r>
          </a:p>
          <a:p>
            <a:pPr marL="0" marR="0" indent="0" algn="r" defTabSz="914400" rtl="1" eaLnBrk="1" fontAlgn="auto" latinLnBrk="0" hangingPunct="1">
              <a:lnSpc>
                <a:spcPct val="100000"/>
              </a:lnSpc>
              <a:spcBef>
                <a:spcPts val="0"/>
              </a:spcBef>
              <a:spcAft>
                <a:spcPts val="0"/>
              </a:spcAft>
              <a:buClrTx/>
              <a:buSzTx/>
              <a:buFontTx/>
              <a:buNone/>
              <a:tabLst/>
              <a:defRPr/>
            </a:pPr>
            <a:r>
              <a:rPr lang="fa-IR" b="0" baseline="0" dirty="0" smtClean="0"/>
              <a:t>برخی دیگر عادت دارند، مستندات مربوط به همه کارهایی که در حال انجام آن هستند همیشه روی میز و جلوی چشمانشان باشد. شاید فکر می‌کنند با این روش همیشه حواس‌شان به میزان کاری که باید انجام دهند هست ولی دلیلی ندارد وقتی شما در حال انجام یکی از کارها هستید مدام با دیدن مستندات مربوط به کارهای دیگر یاد آنها بیفتید. روی میزتان را خالی کنید و تا حد امکان فقط اشیاء، مستندات و چیزهای مربوط به کاری که همین الان در حال انجام آن هستید را جلوی چشمان خود قرار دهید.</a:t>
            </a:r>
            <a:endParaRPr lang="en-US" dirty="0" smtClean="0"/>
          </a:p>
          <a:p>
            <a:endParaRPr lang="en-US" dirty="0"/>
          </a:p>
        </p:txBody>
      </p:sp>
      <p:sp>
        <p:nvSpPr>
          <p:cNvPr id="4" name="Slide Number Placeholder 3"/>
          <p:cNvSpPr>
            <a:spLocks noGrp="1"/>
          </p:cNvSpPr>
          <p:nvPr>
            <p:ph type="sldNum" sz="quarter" idx="10"/>
          </p:nvPr>
        </p:nvSpPr>
        <p:spPr/>
        <p:txBody>
          <a:bodyPr/>
          <a:lstStyle/>
          <a:p>
            <a:fld id="{AEC1F076-5608-41EB-8267-02A1444759A0}" type="slidenum">
              <a:rPr lang="en-US" smtClean="0"/>
              <a:pPr/>
              <a:t>14</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lgn="r" rtl="1" fontAlgn="base"/>
            <a:r>
              <a:rPr lang="fa-IR" sz="1200" b="1" kern="1200" dirty="0" smtClean="0">
                <a:solidFill>
                  <a:schemeClr val="tx1"/>
                </a:solidFill>
                <a:latin typeface="+mn-lt"/>
                <a:ea typeface="+mn-ea"/>
                <a:cs typeface="+mn-cs"/>
              </a:rPr>
              <a:t>تحقیقات مختلفی </a:t>
            </a:r>
            <a:r>
              <a:rPr lang="fa-IR" sz="1200" b="1" kern="1200" baseline="0" dirty="0" smtClean="0">
                <a:solidFill>
                  <a:schemeClr val="tx1"/>
                </a:solidFill>
                <a:latin typeface="+mn-lt"/>
                <a:ea typeface="+mn-ea"/>
                <a:cs typeface="+mn-cs"/>
              </a:rPr>
              <a:t>پیرامون تاثیرات مثبت یا منفی موسیقی روی تمرکز و تبعا بهره‌وری انجام شده و متاسفانه نتایج ضدونقیضی به دست آمده است. </a:t>
            </a:r>
            <a:r>
              <a:rPr lang="fa-IR" sz="1200" b="0" kern="1200" baseline="0" dirty="0" smtClean="0">
                <a:solidFill>
                  <a:schemeClr val="tx1"/>
                </a:solidFill>
                <a:latin typeface="+mn-lt"/>
                <a:ea typeface="+mn-ea"/>
                <a:cs typeface="+mn-cs"/>
              </a:rPr>
              <a:t>ولی آنچه مبرهن است بسیاری از افراد دوست دارند هنگام کار موسیقی گوش دهند. متاسفانه باید گفت بسیاری این کار را ناخودآگاه برای فرار از تمرکز روی کار انجام می‌دهند. ولی این به معنای آن نیست که موسیقی همیشه باعث از بین رفتن تمرکز می‌شود. بسیاری از ما تمرکز عمیقی را هنگامی که به طور همزمان به یک موسیقی گوش می‌دهیم تجربه کرده‌ایم. از این رو این شما هستید که باید تصمیم بگیرید با موسیقی راحت ترید یا نه. در هر صورت، موسیقی های بی کلام با یک ملودی آرام و غیرتهییجی بهتر است. شنیدن شعر موسیقی یا ریتم‌های تند بدون آنکه متوجه باشید توجه شما را به طور ناخودآگاه معطوف خود می‌کند. [من برای نوشتن به این موسیقی گوش می دهم. ترک ... آلبوم پاردایس اثری از ...]</a:t>
            </a:r>
          </a:p>
        </p:txBody>
      </p:sp>
      <p:sp>
        <p:nvSpPr>
          <p:cNvPr id="4" name="Slide Number Placeholder 3"/>
          <p:cNvSpPr>
            <a:spLocks noGrp="1"/>
          </p:cNvSpPr>
          <p:nvPr>
            <p:ph type="sldNum" sz="quarter" idx="10"/>
          </p:nvPr>
        </p:nvSpPr>
        <p:spPr/>
        <p:txBody>
          <a:bodyPr/>
          <a:lstStyle/>
          <a:p>
            <a:fld id="{AEC1F076-5608-41EB-8267-02A1444759A0}" type="slidenum">
              <a:rPr lang="en-US" smtClean="0"/>
              <a:pPr/>
              <a:t>15</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lgn="r" rtl="1"/>
            <a:r>
              <a:rPr lang="fa-IR" dirty="0" smtClean="0"/>
              <a:t>بخش دوم راهبردها</a:t>
            </a:r>
            <a:r>
              <a:rPr lang="fa-IR" baseline="0" dirty="0" smtClean="0"/>
              <a:t> مربوط به برخی عادات ساده است که اصلاح و بهبود آنها می‌تواند تاثیر خوبی در افزایش تمرکز هنگام انجام دادن یک کار داشته باشد.</a:t>
            </a:r>
            <a:r>
              <a:rPr lang="fa-IR" dirty="0" smtClean="0"/>
              <a:t> همه ما می دانیم که یک عادت </a:t>
            </a:r>
            <a:r>
              <a:rPr lang="fa-IR" baseline="0" dirty="0" smtClean="0"/>
              <a:t>به تدریج و در یک بازه زمانی طولانی شکل می‌گیرد. ولی این راه هم می‌دانیم که برخی از این عادات روزانه ساده که ناخودآگاه در وجود ما رخنه کرده‌اند، چگونه تبدیل به موانعی در  مقابل توسعه شخصی و حرفه‌ای ما شده‌اند. برای داشتن تمرکز بالا در کارها باید برخی از عادت بد را کنار گذاشته و برخی عادات خوب را در خود تقویت کنیم</a:t>
            </a:r>
            <a:endParaRPr lang="en-US" dirty="0"/>
          </a:p>
        </p:txBody>
      </p:sp>
      <p:sp>
        <p:nvSpPr>
          <p:cNvPr id="4" name="Slide Number Placeholder 3"/>
          <p:cNvSpPr>
            <a:spLocks noGrp="1"/>
          </p:cNvSpPr>
          <p:nvPr>
            <p:ph type="sldNum" sz="quarter" idx="10"/>
          </p:nvPr>
        </p:nvSpPr>
        <p:spPr/>
        <p:txBody>
          <a:bodyPr/>
          <a:lstStyle/>
          <a:p>
            <a:fld id="{AEC1F076-5608-41EB-8267-02A1444759A0}" type="slidenum">
              <a:rPr lang="en-US" smtClean="0"/>
              <a:pPr/>
              <a:t>16</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a-IR" sz="1200" b="1" kern="1200" dirty="0" smtClean="0">
                <a:solidFill>
                  <a:schemeClr val="tx1"/>
                </a:solidFill>
                <a:latin typeface="+mn-lt"/>
                <a:ea typeface="+mn-ea"/>
                <a:cs typeface="+mn-cs"/>
              </a:rPr>
              <a:t>آب بنوشید: </a:t>
            </a:r>
            <a:r>
              <a:rPr lang="fa-IR" sz="1200" kern="1200" dirty="0" smtClean="0">
                <a:solidFill>
                  <a:schemeClr val="tx1"/>
                </a:solidFill>
                <a:latin typeface="+mn-lt"/>
                <a:ea typeface="+mn-ea"/>
                <a:cs typeface="+mn-cs"/>
              </a:rPr>
              <a:t>اکثر ما به نوشیدن آب در زمان کار کردن توجه نمی نماییم،از دست دادن آب بدن می تواند ما را دچار احساس خستگی، کج خلق و یا حتی بیمار کند. هنگامی که مغز ما به اندازه کافی آب ندارد، نمی توانند بهتربن عملکرد خود را به کار گیرند. نوشیدن آب کافی ، یک راه آسان برای کمک به افزایش تمرکز در طول روز است.</a:t>
            </a:r>
            <a:endParaRPr lang="en-US" sz="1200" kern="1200" dirty="0" smtClean="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AEC1F076-5608-41EB-8267-02A1444759A0}" type="slidenum">
              <a:rPr lang="en-US" smtClean="0"/>
              <a:pPr/>
              <a:t>17</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a-IR" sz="1200" b="1" kern="1200" dirty="0" smtClean="0">
                <a:solidFill>
                  <a:schemeClr val="tx1"/>
                </a:solidFill>
                <a:latin typeface="+mn-lt"/>
                <a:ea typeface="+mn-ea"/>
                <a:cs typeface="+mn-cs"/>
              </a:rPr>
              <a:t>خوردن صبحانه:</a:t>
            </a:r>
            <a:r>
              <a:rPr lang="fa-IR" sz="1200" kern="1200" dirty="0" smtClean="0">
                <a:solidFill>
                  <a:schemeClr val="tx1"/>
                </a:solidFill>
                <a:latin typeface="+mn-lt"/>
                <a:ea typeface="+mn-ea"/>
                <a:cs typeface="+mn-cs"/>
              </a:rPr>
              <a:t> صبح خود را با یک صبحانه سالم شروع کنید. در زمان گرسنگی داشتن تمرکز بسیار سخت تر است، پس قبل از رفتن بر سر کار یک وعده غذایی کامل میل کنید. شما همچنین می توانید به تمرکز خود را در طول روز با نگه داشتن میان وعده های سالم بر سر میز کار کمک نمایید. بادام، بیسکویت سبوس دار، میوه تازه و سبزیجات انتخاب های خوبی می باشند.</a:t>
            </a:r>
            <a:endParaRPr lang="en-US" sz="1200" kern="1200" dirty="0" smtClean="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AEC1F076-5608-41EB-8267-02A1444759A0}" type="slidenum">
              <a:rPr lang="en-US" smtClean="0"/>
              <a:pPr/>
              <a:t>18</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fa-IR" sz="1200" b="1" kern="1200" dirty="0" smtClean="0">
                <a:solidFill>
                  <a:schemeClr val="tx1"/>
                </a:solidFill>
                <a:latin typeface="+mn-lt"/>
                <a:ea typeface="+mn-ea"/>
                <a:cs typeface="+mn-cs"/>
              </a:rPr>
              <a:t>بلند شوید و دوری بزنید</a:t>
            </a:r>
            <a:r>
              <a:rPr lang="fa-IR" sz="1200" kern="1200" dirty="0" smtClean="0">
                <a:solidFill>
                  <a:schemeClr val="tx1"/>
                </a:solidFill>
                <a:latin typeface="+mn-lt"/>
                <a:ea typeface="+mn-ea"/>
                <a:cs typeface="+mn-cs"/>
              </a:rPr>
              <a:t>:</a:t>
            </a:r>
          </a:p>
          <a:p>
            <a:pPr marL="0" marR="0" lvl="0" indent="0" algn="r" defTabSz="914400" rtl="1" eaLnBrk="1" fontAlgn="auto" latinLnBrk="0" hangingPunct="1">
              <a:lnSpc>
                <a:spcPct val="100000"/>
              </a:lnSpc>
              <a:spcBef>
                <a:spcPts val="0"/>
              </a:spcBef>
              <a:spcAft>
                <a:spcPts val="0"/>
              </a:spcAft>
              <a:buClrTx/>
              <a:buSzTx/>
              <a:buFontTx/>
              <a:buNone/>
              <a:tabLst/>
              <a:defRPr/>
            </a:pPr>
            <a:r>
              <a:rPr lang="fa-IR" sz="1200" kern="1200" dirty="0" smtClean="0">
                <a:solidFill>
                  <a:schemeClr val="tx1"/>
                </a:solidFill>
                <a:latin typeface="+mn-lt"/>
                <a:ea typeface="+mn-ea"/>
                <a:cs typeface="+mn-cs"/>
              </a:rPr>
              <a:t>با</a:t>
            </a:r>
            <a:r>
              <a:rPr lang="fa-IR" sz="1200" kern="1200" baseline="0" dirty="0" smtClean="0">
                <a:solidFill>
                  <a:schemeClr val="tx1"/>
                </a:solidFill>
                <a:latin typeface="+mn-lt"/>
                <a:ea typeface="+mn-ea"/>
                <a:cs typeface="+mn-cs"/>
              </a:rPr>
              <a:t> حرکت های ساده فیزیکی مانند راه رفتن، مانع از انباشت خون در نیمه پایینی بدن شده و به جریان روان خون در مغز خود کمک کنید. تحقیقات نشان داده است بعد از حدود 30 دقیقه نشستن بدون حرکت، جریان روان و یکنواخت خون در بدن را مختل شده و نیروی جاذبه مانع از یکنواختی حرکت خون در بخش بالایی بدن می شود.</a:t>
            </a:r>
            <a:endParaRPr lang="fa-IR" dirty="0" smtClean="0"/>
          </a:p>
          <a:p>
            <a:pPr algn="r" rtl="1"/>
            <a:r>
              <a:rPr lang="fa-IR" sz="1200" b="0" i="0" kern="1200" dirty="0" smtClean="0">
                <a:solidFill>
                  <a:schemeClr val="tx1"/>
                </a:solidFill>
                <a:latin typeface="+mn-lt"/>
                <a:ea typeface="+mn-ea"/>
                <a:cs typeface="+mn-cs"/>
              </a:rPr>
              <a:t>سوخت مغز انسان گلوکز است که از طریق خون و اکسیژن درون آن وارد مغز می‌شود حال اگر شما برای مدت طولانی یکجا بنشینید و تحرک نداشته باشیدخون کمتری به مغز شما می رسد و این امر</a:t>
            </a:r>
            <a:r>
              <a:rPr lang="fa-IR" sz="1200" b="0" i="0" kern="1200" baseline="0" dirty="0" smtClean="0">
                <a:solidFill>
                  <a:schemeClr val="tx1"/>
                </a:solidFill>
                <a:latin typeface="+mn-lt"/>
                <a:ea typeface="+mn-ea"/>
                <a:cs typeface="+mn-cs"/>
              </a:rPr>
              <a:t> </a:t>
            </a:r>
            <a:r>
              <a:rPr lang="fa-IR" sz="1200" b="0" i="0" kern="1200" dirty="0" smtClean="0">
                <a:solidFill>
                  <a:schemeClr val="tx1"/>
                </a:solidFill>
                <a:latin typeface="+mn-lt"/>
                <a:ea typeface="+mn-ea"/>
                <a:cs typeface="+mn-cs"/>
              </a:rPr>
              <a:t>بر روی تمرکز شما تأثیر مستقیم می‌گذارد، در این مواقع پزشکان توصیه می‌کنند که بعد از انجام 30 تا 60 دقیقه کار ذهنی اندکی قدم بزنید یا اینکه حرکات کششی انجام دهید تا سیستم خون‌رسانی خود را بهبود ببخشید، از طرف دیگر مکانیسم مغز انسان به‌گونه‌ای است که اطلاعات ورودی را در هنگام استراحت طبقه‌بندی می‌کند پس این استراحت کوتاه می تواند فرایند طبقه بندی و سامان دهی اطلاعات را در مغز تسریع کرده</a:t>
            </a:r>
            <a:r>
              <a:rPr lang="fa-IR" sz="1200" b="0" i="0" kern="1200" baseline="0" dirty="0" smtClean="0">
                <a:solidFill>
                  <a:schemeClr val="tx1"/>
                </a:solidFill>
                <a:latin typeface="+mn-lt"/>
                <a:ea typeface="+mn-ea"/>
                <a:cs typeface="+mn-cs"/>
              </a:rPr>
              <a:t> و باعث افزایش تمرکز روی کار گردد.</a:t>
            </a:r>
            <a:endParaRPr lang="en-US" dirty="0"/>
          </a:p>
        </p:txBody>
      </p:sp>
      <p:sp>
        <p:nvSpPr>
          <p:cNvPr id="4" name="Slide Number Placeholder 3"/>
          <p:cNvSpPr>
            <a:spLocks noGrp="1"/>
          </p:cNvSpPr>
          <p:nvPr>
            <p:ph type="sldNum" sz="quarter" idx="10"/>
          </p:nvPr>
        </p:nvSpPr>
        <p:spPr/>
        <p:txBody>
          <a:bodyPr/>
          <a:lstStyle/>
          <a:p>
            <a:fld id="{AEC1F076-5608-41EB-8267-02A1444759A0}" type="slidenum">
              <a:rPr lang="en-US" smtClean="0"/>
              <a:pPr/>
              <a:t>19</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fa-IR" dirty="0" smtClean="0"/>
              <a:t>من</a:t>
            </a:r>
            <a:r>
              <a:rPr lang="fa-IR" baseline="0" dirty="0" smtClean="0"/>
              <a:t> مهدی ناصری هستم و امروز می خوام نکاتی رو در مورد روش ها و تکنیک های افزایش مهارت تمرکز خدمت تون ارائه بدم</a:t>
            </a:r>
            <a:endParaRPr lang="en-US" dirty="0"/>
          </a:p>
        </p:txBody>
      </p:sp>
      <p:sp>
        <p:nvSpPr>
          <p:cNvPr id="4" name="Slide Number Placeholder 3"/>
          <p:cNvSpPr>
            <a:spLocks noGrp="1"/>
          </p:cNvSpPr>
          <p:nvPr>
            <p:ph type="sldNum" sz="quarter" idx="10"/>
          </p:nvPr>
        </p:nvSpPr>
        <p:spPr/>
        <p:txBody>
          <a:bodyPr/>
          <a:lstStyle/>
          <a:p>
            <a:fld id="{AEC1F076-5608-41EB-8267-02A1444759A0}" type="slidenum">
              <a:rPr lang="en-US" smtClean="0"/>
              <a:pPr/>
              <a:t>2</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fa-IR" sz="1200" b="1" kern="1200" dirty="0" smtClean="0">
                <a:solidFill>
                  <a:schemeClr val="tx1"/>
                </a:solidFill>
                <a:latin typeface="+mn-lt"/>
                <a:ea typeface="+mn-ea"/>
                <a:cs typeface="+mn-cs"/>
              </a:rPr>
              <a:t>بلند شوید و دوری بزنید</a:t>
            </a:r>
            <a:r>
              <a:rPr lang="fa-IR" sz="1200" kern="1200" dirty="0" smtClean="0">
                <a:solidFill>
                  <a:schemeClr val="tx1"/>
                </a:solidFill>
                <a:latin typeface="+mn-lt"/>
                <a:ea typeface="+mn-ea"/>
                <a:cs typeface="+mn-cs"/>
              </a:rPr>
              <a:t>:</a:t>
            </a:r>
          </a:p>
          <a:p>
            <a:pPr marL="0" marR="0" lvl="0" indent="0" algn="r" defTabSz="914400" rtl="1" eaLnBrk="1" fontAlgn="auto" latinLnBrk="0" hangingPunct="1">
              <a:lnSpc>
                <a:spcPct val="100000"/>
              </a:lnSpc>
              <a:spcBef>
                <a:spcPts val="0"/>
              </a:spcBef>
              <a:spcAft>
                <a:spcPts val="0"/>
              </a:spcAft>
              <a:buClrTx/>
              <a:buSzTx/>
              <a:buFontTx/>
              <a:buNone/>
              <a:tabLst/>
              <a:defRPr/>
            </a:pPr>
            <a:r>
              <a:rPr lang="fa-IR" sz="1200" kern="1200" dirty="0" smtClean="0">
                <a:solidFill>
                  <a:schemeClr val="tx1"/>
                </a:solidFill>
                <a:latin typeface="+mn-lt"/>
                <a:ea typeface="+mn-ea"/>
                <a:cs typeface="+mn-cs"/>
              </a:rPr>
              <a:t>با</a:t>
            </a:r>
            <a:r>
              <a:rPr lang="fa-IR" sz="1200" kern="1200" baseline="0" dirty="0" smtClean="0">
                <a:solidFill>
                  <a:schemeClr val="tx1"/>
                </a:solidFill>
                <a:latin typeface="+mn-lt"/>
                <a:ea typeface="+mn-ea"/>
                <a:cs typeface="+mn-cs"/>
              </a:rPr>
              <a:t> حرکت های ساده فیزیکی مانند راه رفتن، مانع از انباشت خون در نیمه پایینی بدن شده و به جریان روان خون در مغز خود کمک کنید. تحقیقات نشان داده است بعد از حدود 30 دقیقه نشستن بدون حرکت، جریان روان و یکنواخت خون در بدن را مختل شده و نیروی جاذبه مانع از یکنواختی حرکت خون در بخش بالایی بدن می شود.</a:t>
            </a:r>
            <a:endParaRPr lang="fa-IR" dirty="0" smtClean="0"/>
          </a:p>
          <a:p>
            <a:pPr algn="r" rtl="1"/>
            <a:r>
              <a:rPr lang="fa-IR" sz="1200" b="0" i="0" kern="1200" dirty="0" smtClean="0">
                <a:solidFill>
                  <a:schemeClr val="tx1"/>
                </a:solidFill>
                <a:latin typeface="+mn-lt"/>
                <a:ea typeface="+mn-ea"/>
                <a:cs typeface="+mn-cs"/>
              </a:rPr>
              <a:t>سوخت مغز انسان گلوکز است که از طریق خون و اکسیژن درون آن وارد مغز می‌شود حال اگر شما برای مدت طولانی یکجا بنشینید و تحرک نداشته باشیدخون کمتری به مغز شما می رسد و این امر</a:t>
            </a:r>
            <a:r>
              <a:rPr lang="fa-IR" sz="1200" b="0" i="0" kern="1200" baseline="0" dirty="0" smtClean="0">
                <a:solidFill>
                  <a:schemeClr val="tx1"/>
                </a:solidFill>
                <a:latin typeface="+mn-lt"/>
                <a:ea typeface="+mn-ea"/>
                <a:cs typeface="+mn-cs"/>
              </a:rPr>
              <a:t> </a:t>
            </a:r>
            <a:r>
              <a:rPr lang="fa-IR" sz="1200" b="0" i="0" kern="1200" dirty="0" smtClean="0">
                <a:solidFill>
                  <a:schemeClr val="tx1"/>
                </a:solidFill>
                <a:latin typeface="+mn-lt"/>
                <a:ea typeface="+mn-ea"/>
                <a:cs typeface="+mn-cs"/>
              </a:rPr>
              <a:t>بر روی تمرکز شما تأثیر مستقیم می‌گذارد، در این مواقع پزشکان توصیه می‌کنند که بعد از انجام 30 تا 60 دقیقه کار ذهنی اندکی قدم بزنید یا اینکه حرکات کششی انجام دهید تا سیستم خون‌رسانی خود را بهبود ببخشید، از طرف دیگر مکانیسم مغز انسان به‌گونه‌ای است که اطلاعات ورودی را در هنگام استراحت طبقه‌بندی می‌کند پس این استراحت کوتاه می تواند فرایند طبقه بندی و سامان دهی اطلاعات را در مغز تسریع کرده</a:t>
            </a:r>
            <a:r>
              <a:rPr lang="fa-IR" sz="1200" b="0" i="0" kern="1200" baseline="0" dirty="0" smtClean="0">
                <a:solidFill>
                  <a:schemeClr val="tx1"/>
                </a:solidFill>
                <a:latin typeface="+mn-lt"/>
                <a:ea typeface="+mn-ea"/>
                <a:cs typeface="+mn-cs"/>
              </a:rPr>
              <a:t> و باعث افزایش تمرکز روی کار گردد.</a:t>
            </a:r>
            <a:endParaRPr lang="en-US" dirty="0"/>
          </a:p>
        </p:txBody>
      </p:sp>
      <p:sp>
        <p:nvSpPr>
          <p:cNvPr id="4" name="Slide Number Placeholder 3"/>
          <p:cNvSpPr>
            <a:spLocks noGrp="1"/>
          </p:cNvSpPr>
          <p:nvPr>
            <p:ph type="sldNum" sz="quarter" idx="10"/>
          </p:nvPr>
        </p:nvSpPr>
        <p:spPr/>
        <p:txBody>
          <a:bodyPr/>
          <a:lstStyle/>
          <a:p>
            <a:fld id="{AEC1F076-5608-41EB-8267-02A1444759A0}" type="slidenum">
              <a:rPr lang="en-US" smtClean="0"/>
              <a:pPr/>
              <a:t>20</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lvl="0" algn="r" rtl="1"/>
            <a:r>
              <a:rPr lang="fa-IR" sz="1200" b="1" kern="1200" dirty="0" smtClean="0">
                <a:solidFill>
                  <a:schemeClr val="tx1"/>
                </a:solidFill>
                <a:latin typeface="+mn-lt"/>
                <a:ea typeface="+mn-ea"/>
                <a:cs typeface="+mn-cs"/>
              </a:rPr>
              <a:t>در یک زمان بر روی یک کار تمرکز کنید</a:t>
            </a:r>
            <a:r>
              <a:rPr lang="fa-IR" sz="1200" b="1" kern="1200" baseline="0" dirty="0" smtClean="0">
                <a:solidFill>
                  <a:schemeClr val="tx1"/>
                </a:solidFill>
                <a:latin typeface="+mn-lt"/>
                <a:ea typeface="+mn-ea"/>
                <a:cs typeface="+mn-cs"/>
              </a:rPr>
              <a:t> و آن را به سرانجام برسانید</a:t>
            </a:r>
          </a:p>
          <a:p>
            <a:pPr lvl="0" algn="r" rtl="1"/>
            <a:r>
              <a:rPr lang="fa-IR" sz="1200" b="0" kern="1200" baseline="0" dirty="0" smtClean="0">
                <a:solidFill>
                  <a:schemeClr val="tx1"/>
                </a:solidFill>
                <a:latin typeface="+mn-lt"/>
                <a:ea typeface="+mn-ea"/>
                <a:cs typeface="+mn-cs"/>
              </a:rPr>
              <a:t>هیچگاه سعی نکنید مهارت چندوظیفه بودن در یک زمان را که معمولا بسیاری از ماه هنگام انجام کارهای عادی مانند آشپزی، تماشای تلویزیون، رانندگی و کلا کارهای روزانه داریم، به حیطه وظایف کاری خود گسترش دهید. تلاش برای انجام چند کار به طور همزمان به مغز شما این پیام را ارسال می‌کند که «اشکالی ندارد روی هیچ کدام از آنها تمرکز نکنی!» اگر واقعا دوست دارید مهارت تمرکز خود را بهبود دهید باید سعی کنید خودتان را قانع کنید که قبل از آغاز یک  کار جدید، کار قبلی را به سرانجام برسانید. این فلسفه را به حوزه فعالیت‌های مختلف تا حد امکان اعمال کنید. بسیاری از ما عادت داریم چند کتاب را با هم بخوانیم، روی چند پروژه به طور همزمان کار کنیم، چند گزارش را با هم تهیه کنیم و همه این عادات باعث شده تا همیشه از نداشتن تمرکز کافی رو هیچ کدام از کارها گلایه کنیم.</a:t>
            </a:r>
            <a:endParaRPr lang="en-US" sz="120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AEC1F076-5608-41EB-8267-02A1444759A0}" type="slidenum">
              <a:rPr lang="en-US" smtClean="0"/>
              <a:pPr/>
              <a:t>21</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fa-IR" sz="1200" b="1" kern="1200" dirty="0" smtClean="0">
                <a:solidFill>
                  <a:schemeClr val="tx1"/>
                </a:solidFill>
                <a:latin typeface="+mn-lt"/>
                <a:ea typeface="+mn-ea"/>
                <a:cs typeface="+mn-cs"/>
              </a:rPr>
              <a:t>پست الکترونیکی خود و برنامه های گفتگو را ببندید: </a:t>
            </a:r>
            <a:r>
              <a:rPr lang="fa-IR" sz="1200" kern="1200" dirty="0" smtClean="0">
                <a:solidFill>
                  <a:schemeClr val="tx1"/>
                </a:solidFill>
                <a:latin typeface="+mn-lt"/>
                <a:ea typeface="+mn-ea"/>
                <a:cs typeface="+mn-cs"/>
              </a:rPr>
              <a:t>اجازه دهید پست صوتیتان، خود،  کار را انجام دهد. اگر محل کارتان به شما این اجازه را می دهد، درب دفترتان را ببندید یا با نصب یک "مزاحم نشوید" به همکارانتان بفهمانید نیاز به تمرکز دارید. (اگر یک مدیر هستید و می خواهید با روش سیاست درهای باز عمل کنید، پس از خانه و یا از محل دیگری کارها را  زیر نظر بگیرید.) </a:t>
            </a:r>
          </a:p>
          <a:p>
            <a:pPr marL="0" marR="0" lvl="0" indent="0" algn="r" defTabSz="914400" rtl="1" eaLnBrk="1" fontAlgn="auto" latinLnBrk="0" hangingPunct="1">
              <a:lnSpc>
                <a:spcPct val="100000"/>
              </a:lnSpc>
              <a:spcBef>
                <a:spcPts val="0"/>
              </a:spcBef>
              <a:spcAft>
                <a:spcPts val="0"/>
              </a:spcAft>
              <a:buClrTx/>
              <a:buSzTx/>
              <a:buFontTx/>
              <a:buNone/>
              <a:tabLst/>
              <a:defRPr/>
            </a:pPr>
            <a:r>
              <a:rPr lang="fa-IR" sz="1200" kern="1200" dirty="0" smtClean="0">
                <a:solidFill>
                  <a:schemeClr val="tx1"/>
                </a:solidFill>
                <a:latin typeface="+mn-lt"/>
                <a:ea typeface="+mn-ea"/>
                <a:cs typeface="+mn-cs"/>
              </a:rPr>
              <a:t>تمرکز کردن می تواند بسیار مشکل باشد اگر شما یک زمان کوتاهی (15 تا 30 ثانیه) را برای جواب دادن به ایمیل ها، پیام دادن، یا یک تماس تلفنی سریع اختصاص دهید. پژوهشگران معتقدند که تا 15 دقیقه طول می کشد تا بتوان مجدداً تمرکز کامل خود را بعد از یک اختلال حواس باز یافت.</a:t>
            </a:r>
          </a:p>
          <a:p>
            <a:pPr marL="0" marR="0" indent="0" algn="r" defTabSz="914400" rtl="1" eaLnBrk="1" fontAlgn="auto" latinLnBrk="0" hangingPunct="1">
              <a:lnSpc>
                <a:spcPct val="100000"/>
              </a:lnSpc>
              <a:spcBef>
                <a:spcPts val="0"/>
              </a:spcBef>
              <a:spcAft>
                <a:spcPts val="0"/>
              </a:spcAft>
              <a:buClrTx/>
              <a:buSzTx/>
              <a:buFontTx/>
              <a:buNone/>
              <a:tabLst/>
              <a:defRPr/>
            </a:pPr>
            <a:r>
              <a:rPr lang="fa-IR" sz="1200" kern="1200" dirty="0" smtClean="0">
                <a:solidFill>
                  <a:schemeClr val="tx1"/>
                </a:solidFill>
                <a:latin typeface="+mn-lt"/>
                <a:ea typeface="+mn-ea"/>
                <a:cs typeface="+mn-cs"/>
              </a:rPr>
              <a:t>صدای پست های الکترونیکی که هر چند دقیقه یکبار صندوق پستیتان دریافت می کند می تواند یکی از بدترین منحرف کننده های ذهن باشد؛ شما را به توقف در انجام کار و پاسخگویی به آن ها وا می دارد. اگر قادر هستید، برنامه ای تنظیم کنید که دریافت پست های الکترونیکیتان در هر روز برای مدت کوتاهی انجام گیرد، و همه آنها را در یک زمان پاسخ دهید.</a:t>
            </a:r>
          </a:p>
          <a:p>
            <a:pPr marL="0" marR="0" indent="0" algn="r" defTabSz="914400" rtl="1" eaLnBrk="1" fontAlgn="auto" latinLnBrk="0" hangingPunct="1">
              <a:lnSpc>
                <a:spcPct val="100000"/>
              </a:lnSpc>
              <a:spcBef>
                <a:spcPts val="0"/>
              </a:spcBef>
              <a:spcAft>
                <a:spcPts val="0"/>
              </a:spcAft>
              <a:buClrTx/>
              <a:buSzTx/>
              <a:buFontTx/>
              <a:buNone/>
              <a:tabLst/>
              <a:defRPr/>
            </a:pPr>
            <a:r>
              <a:rPr lang="fa-IR" sz="1200" kern="1200" dirty="0" smtClean="0">
                <a:solidFill>
                  <a:schemeClr val="tx1"/>
                </a:solidFill>
                <a:latin typeface="+mn-lt"/>
                <a:ea typeface="+mn-ea"/>
                <a:cs typeface="+mn-cs"/>
              </a:rPr>
              <a:t>گوشی‌های هوشمن</a:t>
            </a:r>
            <a:r>
              <a:rPr lang="fa-IR" sz="1200" kern="1200" baseline="0" dirty="0" smtClean="0">
                <a:solidFill>
                  <a:schemeClr val="tx1"/>
                </a:solidFill>
                <a:latin typeface="+mn-lt"/>
                <a:ea typeface="+mn-ea"/>
                <a:cs typeface="+mn-cs"/>
              </a:rPr>
              <a:t>د خود را که مملو از برنامه‌های مختلف ارتباطی و تفریحی هستند و همه‌شان به خود اجازه می‌دهند تا هر وقت دلشان خواست با ارسال یک اعلان توجه شما را به خود جلب کنند، آفلاین کنید. تمرین کنید تا 24 ساعته آنلاین نباشید. نیازی به باز بودن همزمان صفحه ایمیل، فیس بوک و سایر شبکه‌های اجتماعی هنگام کار نیست.</a:t>
            </a:r>
          </a:p>
          <a:p>
            <a:pPr marL="0" marR="0" indent="0" algn="r" defTabSz="914400" rtl="1" eaLnBrk="1" fontAlgn="auto" latinLnBrk="0" hangingPunct="1">
              <a:lnSpc>
                <a:spcPct val="100000"/>
              </a:lnSpc>
              <a:spcBef>
                <a:spcPts val="0"/>
              </a:spcBef>
              <a:spcAft>
                <a:spcPts val="0"/>
              </a:spcAft>
              <a:buClrTx/>
              <a:buSzTx/>
              <a:buFontTx/>
              <a:buNone/>
              <a:tabLst/>
              <a:defRPr/>
            </a:pPr>
            <a:r>
              <a:rPr lang="fa-IR" sz="1200" kern="1200" baseline="0" dirty="0" smtClean="0">
                <a:solidFill>
                  <a:schemeClr val="tx1"/>
                </a:solidFill>
                <a:latin typeface="+mn-lt"/>
                <a:ea typeface="+mn-ea"/>
                <a:cs typeface="+mn-cs"/>
              </a:rPr>
              <a:t>سعی کنید از شبکه‌های اجتماعی در زمان‌های مشخص و با هدف معین استفاده کنید. باور کنید سرگردانی در صفحات مختلف شبکه‌های اجتماعی تمرکز کاری شما را در طول روز از بین می‌برد. به خود بفهمانید که تنها زمان‌های مشخص شده خاصی در طول یک روز اجازه دسترسی و پرسه‌زدن در شبکه‌های اجتماعی و یا بازی و سرگرم شدن با گوشی همراه را دارید.</a:t>
            </a:r>
            <a:endParaRPr lang="en-US" sz="1200" kern="1200" dirty="0" smtClean="0">
              <a:solidFill>
                <a:schemeClr val="tx1"/>
              </a:solidFill>
              <a:latin typeface="+mn-lt"/>
              <a:ea typeface="+mn-ea"/>
              <a:cs typeface="+mn-cs"/>
            </a:endParaRPr>
          </a:p>
          <a:p>
            <a:endParaRPr lang="en-US" dirty="0" smtClean="0"/>
          </a:p>
          <a:p>
            <a:pPr marL="0" marR="0" lvl="0" indent="0" algn="r" defTabSz="914400" rtl="1" eaLnBrk="1" fontAlgn="auto" latinLnBrk="0" hangingPunct="1">
              <a:lnSpc>
                <a:spcPct val="100000"/>
              </a:lnSpc>
              <a:spcBef>
                <a:spcPts val="0"/>
              </a:spcBef>
              <a:spcAft>
                <a:spcPts val="0"/>
              </a:spcAft>
              <a:buClrTx/>
              <a:buSzTx/>
              <a:buFontTx/>
              <a:buNone/>
              <a:tabLst/>
              <a:defRPr/>
            </a:pPr>
            <a:endParaRPr lang="fa-IR" sz="1200" kern="1200" dirty="0" smtClean="0">
              <a:solidFill>
                <a:schemeClr val="tx1"/>
              </a:solidFill>
              <a:latin typeface="+mn-lt"/>
              <a:ea typeface="+mn-ea"/>
              <a:cs typeface="+mn-cs"/>
            </a:endParaRPr>
          </a:p>
          <a:p>
            <a:pPr marL="0" marR="0" lvl="0" indent="0" algn="r" defTabSz="914400" rtl="1" eaLnBrk="1" fontAlgn="auto" latinLnBrk="0" hangingPunct="1">
              <a:lnSpc>
                <a:spcPct val="100000"/>
              </a:lnSpc>
              <a:spcBef>
                <a:spcPts val="0"/>
              </a:spcBef>
              <a:spcAft>
                <a:spcPts val="0"/>
              </a:spcAft>
              <a:buClrTx/>
              <a:buSzTx/>
              <a:buFontTx/>
              <a:buNone/>
              <a:tabLst/>
              <a:defRPr/>
            </a:pPr>
            <a:endParaRPr lang="fa-IR" sz="1200" kern="1200" dirty="0" smtClean="0">
              <a:solidFill>
                <a:schemeClr val="tx1"/>
              </a:solidFill>
              <a:latin typeface="+mn-lt"/>
              <a:ea typeface="+mn-ea"/>
              <a:cs typeface="+mn-cs"/>
            </a:endParaRPr>
          </a:p>
          <a:p>
            <a:pPr marL="0" marR="0" lvl="0" indent="0" algn="r" defTabSz="914400" rtl="1"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AEC1F076-5608-41EB-8267-02A1444759A0}" type="slidenum">
              <a:rPr lang="en-US" smtClean="0"/>
              <a:pPr/>
              <a:t>22</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r" defTabSz="914400" rtl="1" eaLnBrk="1" fontAlgn="auto" latinLnBrk="0" hangingPunct="1">
              <a:lnSpc>
                <a:spcPct val="100000"/>
              </a:lnSpc>
              <a:spcBef>
                <a:spcPts val="0"/>
              </a:spcBef>
              <a:spcAft>
                <a:spcPts val="0"/>
              </a:spcAft>
              <a:buClrTx/>
              <a:buSzTx/>
              <a:buFontTx/>
              <a:buNone/>
              <a:tabLst/>
              <a:defRPr/>
            </a:pPr>
            <a:r>
              <a:rPr lang="fa-IR" sz="1200" kern="1200" dirty="0" smtClean="0">
                <a:solidFill>
                  <a:schemeClr val="tx1"/>
                </a:solidFill>
                <a:latin typeface="+mn-lt"/>
                <a:ea typeface="+mn-ea"/>
                <a:cs typeface="+mn-cs"/>
              </a:rPr>
              <a:t>اولویت بندی: داشتن برنامه های زیاد برای انجام دادن می تواند مخل تمرکز کردن باشد، که گاهی باعث تعویق در انجام آن ها می شود. یا، ممکن است شما از کاری به کار دیگر پرش کنید، یا با هم انجام دهید، اما در واقعیت، کار زیادی انجام نخواهید داد. اگر مطمئن نیستید که کدام کار برای شروع و یا مهم ترین آنها  کدام است، 10 الی 15 دقیقه را برای اولویت بندی فهرست کارهای خود اختصاص دهید. </a:t>
            </a:r>
          </a:p>
          <a:p>
            <a:pPr marL="0" marR="0" indent="0" algn="r" defTabSz="914400" rtl="1" eaLnBrk="1" fontAlgn="auto" latinLnBrk="0" hangingPunct="1">
              <a:lnSpc>
                <a:spcPct val="100000"/>
              </a:lnSpc>
              <a:spcBef>
                <a:spcPts val="0"/>
              </a:spcBef>
              <a:spcAft>
                <a:spcPts val="0"/>
              </a:spcAft>
              <a:buClrTx/>
              <a:buSzTx/>
              <a:buFontTx/>
              <a:buNone/>
              <a:tabLst/>
              <a:defRPr/>
            </a:pPr>
            <a:r>
              <a:rPr lang="fa-IR" sz="1200" kern="1200" dirty="0" smtClean="0">
                <a:solidFill>
                  <a:schemeClr val="tx1"/>
                </a:solidFill>
                <a:latin typeface="+mn-lt"/>
                <a:ea typeface="+mn-ea"/>
                <a:cs typeface="+mn-cs"/>
              </a:rPr>
              <a:t>اگر هنگام</a:t>
            </a:r>
            <a:r>
              <a:rPr lang="fa-IR" sz="1200" kern="1200" baseline="0" dirty="0" smtClean="0">
                <a:solidFill>
                  <a:schemeClr val="tx1"/>
                </a:solidFill>
                <a:latin typeface="+mn-lt"/>
                <a:ea typeface="+mn-ea"/>
                <a:cs typeface="+mn-cs"/>
              </a:rPr>
              <a:t> کار بدانید که در هر صورت در حال انجام مهم‌ترین کار باقی‌مانده هستید، حجم کارهای باقی‌مانده کمتر شما را نگران کرده و حواستان را پرت خواهد کرد. پس قاطعانه اولویت‌بندی کنید و به آن پایبند باشید. برای اولویت‌بندی از این معیار ساده استفاده کنید: «کاری را اول انجام دهید که نتیجه آن بیشترین تاثیر را در موفقیت شما دارد.» همین!</a:t>
            </a:r>
            <a:endParaRPr lang="en-US" sz="1200" kern="1200" dirty="0" smtClean="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AEC1F076-5608-41EB-8267-02A1444759A0}" type="slidenum">
              <a:rPr lang="en-US" smtClean="0"/>
              <a:pPr/>
              <a:t>23</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fa-IR" sz="1200" b="1" kern="1200" dirty="0" smtClean="0">
                <a:solidFill>
                  <a:schemeClr val="tx1"/>
                </a:solidFill>
                <a:latin typeface="+mn-lt"/>
                <a:ea typeface="+mn-ea"/>
                <a:cs typeface="+mn-cs"/>
              </a:rPr>
              <a:t>استراحت کوتاه داشته باشید: </a:t>
            </a:r>
            <a:r>
              <a:rPr lang="fa-IR" sz="1200" kern="1200" dirty="0" smtClean="0">
                <a:solidFill>
                  <a:schemeClr val="tx1"/>
                </a:solidFill>
                <a:latin typeface="+mn-lt"/>
                <a:ea typeface="+mn-ea"/>
                <a:cs typeface="+mn-cs"/>
              </a:rPr>
              <a:t>می توان در تمرکز کردن بسیار تبهر داشت، اما در نهایت به یک استراحت نیاز پیدا خواهیم کرد. مغز ما می تواند برای 8 ساعت در روز بر روی کارها شدیدا تمرکز داشته باشد. در اینجا می توان کار را به بخش های 1 ساعته، با یک استراحت 5 الی 10 دقیقه ای بین آن ها، تقسیم نمود. این زمان کوتاه به ذهن شما اجازه استراحت را قبل از تمرکز بر روی کار می دهد. تحقیقات</a:t>
            </a:r>
            <a:r>
              <a:rPr lang="fa-IR" sz="1200" kern="1200" baseline="0" dirty="0" smtClean="0">
                <a:solidFill>
                  <a:schemeClr val="tx1"/>
                </a:solidFill>
                <a:latin typeface="+mn-lt"/>
                <a:ea typeface="+mn-ea"/>
                <a:cs typeface="+mn-cs"/>
              </a:rPr>
              <a:t> نشان داده است که مغز در زمان استراحت به طور ناخودآگاه به سامان‌دهی اطلاعات پردازش شده می‌پردازد. </a:t>
            </a:r>
            <a:endParaRPr lang="en-US" sz="1200" kern="1200" dirty="0" smtClean="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AEC1F076-5608-41EB-8267-02A1444759A0}" type="slidenum">
              <a:rPr lang="en-US" smtClean="0"/>
              <a:pPr/>
              <a:t>24</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lvl="0" algn="r" rtl="1"/>
            <a:r>
              <a:rPr lang="fa-IR" sz="1200" b="1" kern="1200" dirty="0" smtClean="0">
                <a:solidFill>
                  <a:schemeClr val="tx1"/>
                </a:solidFill>
                <a:latin typeface="+mn-lt"/>
                <a:ea typeface="+mn-ea"/>
                <a:cs typeface="+mn-cs"/>
              </a:rPr>
              <a:t>سخت ترین کار را در زمانی که در بیشترین میزان هشیاری به سر می برید انجام دهید:</a:t>
            </a:r>
            <a:r>
              <a:rPr lang="fa-IR" sz="1200" b="1" kern="1200" baseline="0" dirty="0" smtClean="0">
                <a:solidFill>
                  <a:schemeClr val="tx1"/>
                </a:solidFill>
                <a:latin typeface="+mn-lt"/>
                <a:ea typeface="+mn-ea"/>
                <a:cs typeface="+mn-cs"/>
              </a:rPr>
              <a:t> </a:t>
            </a:r>
            <a:r>
              <a:rPr lang="fa-IR" sz="1200" b="0" kern="1200" baseline="0" dirty="0" smtClean="0">
                <a:solidFill>
                  <a:schemeClr val="tx1"/>
                </a:solidFill>
                <a:latin typeface="+mn-lt"/>
                <a:ea typeface="+mn-ea"/>
                <a:cs typeface="+mn-cs"/>
              </a:rPr>
              <a:t>هر کسی سبک زمانی متفاوتی دارد. برخی از ما صبح‌ها هوشیارتریم، برخی عصرها و برخی شب‌ها. شناخت زمان‌های اوج هوشیاری و تخصیص کارهای سخت و مهم به آنها باعث افزایش تمرکز ما روی آن کارها می‌شود. برای اینکه بفهمید چه زمانی هوشیارترید کافی است آمار زمان‌هایی را که در طی یک روز در خود نیاز به چای یا قهوه می‌کنید را دربیاورید. زمان‌های غیر از آنها (یعنی زمان‌هایی از کار که احساس نیازی به چای یا قهوه نمی‌کنید) به احتمال زیاد اوج هوشیاری شماست.</a:t>
            </a:r>
            <a:endParaRPr lang="en-US" sz="120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AEC1F076-5608-41EB-8267-02A1444759A0}" type="slidenum">
              <a:rPr lang="en-US" smtClean="0"/>
              <a:pPr/>
              <a:t>25</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lvl="0" algn="r" rtl="1"/>
            <a:r>
              <a:rPr lang="fa-IR" sz="1200" b="1" kern="1200" dirty="0" smtClean="0">
                <a:solidFill>
                  <a:schemeClr val="tx1"/>
                </a:solidFill>
                <a:latin typeface="+mn-lt"/>
                <a:ea typeface="+mn-ea"/>
                <a:cs typeface="+mn-cs"/>
              </a:rPr>
              <a:t>سخت ترین کار را در زمانی که در بیشترین میزان هشیاری به سر می برید انجام دهید:</a:t>
            </a:r>
            <a:r>
              <a:rPr lang="fa-IR" sz="1200" b="1" kern="1200" baseline="0" dirty="0" smtClean="0">
                <a:solidFill>
                  <a:schemeClr val="tx1"/>
                </a:solidFill>
                <a:latin typeface="+mn-lt"/>
                <a:ea typeface="+mn-ea"/>
                <a:cs typeface="+mn-cs"/>
              </a:rPr>
              <a:t> </a:t>
            </a:r>
            <a:r>
              <a:rPr lang="fa-IR" sz="1200" b="0" kern="1200" baseline="0" dirty="0" smtClean="0">
                <a:solidFill>
                  <a:schemeClr val="tx1"/>
                </a:solidFill>
                <a:latin typeface="+mn-lt"/>
                <a:ea typeface="+mn-ea"/>
                <a:cs typeface="+mn-cs"/>
              </a:rPr>
              <a:t>هر کسی سبک زمانی متفاوتی دارد. برخی از ما صبح‌ها هوشیارتریم، برخی عصرها و برخی شب‌ها. شناخت زمان‌های اوج هوشیاری و تخصیص کارهای سخت و مهم به آنها باعث افزایش تمرکز ما روی آن کارها می‌شود. برای اینکه بفهمید چه زمانی هوشیارترید کافی است آمار زمان‌هایی را که در طی یک روز در خود نیاز به چای یا قهوه می‌کنید را دربیاورید. زمان‌های غیر از آنها (یعنی زمان‌هایی از کار که احساس نیازی به چای یا قهوه نمی‌کنید) به احتمال زیاد اوج هوشیاری شماست.</a:t>
            </a:r>
            <a:endParaRPr lang="en-US" sz="1200" kern="1200" dirty="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AEC1F076-5608-41EB-8267-02A1444759A0}" type="slidenum">
              <a:rPr lang="en-US" smtClean="0"/>
              <a:pPr/>
              <a:t>26</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lgn="r" rtl="1"/>
            <a:r>
              <a:rPr lang="fa-IR" dirty="0" smtClean="0"/>
              <a:t>برخی</a:t>
            </a:r>
            <a:r>
              <a:rPr lang="fa-IR" baseline="0" dirty="0" smtClean="0"/>
              <a:t> مهارت‌های کوچک کاری مانند تایپ کردن، کار با کامپیوتر، توانایی مذاکره، صحبت کردن، کار با یک دستگاه خاص، بکارگیری یک متد و تکنیک، چیزهایی هستند که ما توسط آنها کارهای خود را انجام می‌دهیم. حال فرض کنید برای نوشتن یک گزارش تحلیلی که نیاز به تمرکز بالایی دارد شما 90 درصد تمرکز خود را به تایپ کردن که مهارت کمی در آن دارید اختصاص دهید. این باعث می‌شود نتوانید تمام توجه خود را معطوف به کار کنید. بنابراین زمان‌هایی را برای یادگیری و تمرین چنین مهارت‌هایی اختصاص دهید و بدانید برای موفقیت در تمرکز بالا روی کار شما باید در این مهارت‌های کوچک کاری استاد شوید.</a:t>
            </a:r>
            <a:endParaRPr lang="en-US" dirty="0"/>
          </a:p>
        </p:txBody>
      </p:sp>
      <p:sp>
        <p:nvSpPr>
          <p:cNvPr id="4" name="Slide Number Placeholder 3"/>
          <p:cNvSpPr>
            <a:spLocks noGrp="1"/>
          </p:cNvSpPr>
          <p:nvPr>
            <p:ph type="sldNum" sz="quarter" idx="10"/>
          </p:nvPr>
        </p:nvSpPr>
        <p:spPr/>
        <p:txBody>
          <a:bodyPr/>
          <a:lstStyle/>
          <a:p>
            <a:fld id="{AEC1F076-5608-41EB-8267-02A1444759A0}" type="slidenum">
              <a:rPr lang="en-US" smtClean="0"/>
              <a:pPr/>
              <a:t>27</a:t>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lgn="r" rtl="1"/>
            <a:r>
              <a:rPr lang="fa-IR" dirty="0" smtClean="0"/>
              <a:t>شرایط سختی است</a:t>
            </a:r>
            <a:r>
              <a:rPr lang="fa-IR" baseline="0" dirty="0" smtClean="0"/>
              <a:t> در حالی که به شدت روی کاری تمرکز کرده‌اید دنبال یک خودکار بگردید. و یا در یافتن یک ابزار و وسیله مورد نیاز مستاصل شوید. حس ناامیدی ناشی از در دسترس نبودن امکانات مورد نیاز و لوازم ضروری برای انجام کار حتی می‌تواند هوشیاری‌تان را در کل یک روز از بین ببرد. پس عادت کنید قبل از شروع انجام هر کاری ابتدا تمام وسایل، ابزار و امکانات مورد نیاز برای انجام آن کار را مهیا کرده و در دسترس خود قرار دهید.</a:t>
            </a:r>
            <a:endParaRPr lang="en-US" dirty="0"/>
          </a:p>
        </p:txBody>
      </p:sp>
      <p:sp>
        <p:nvSpPr>
          <p:cNvPr id="4" name="Slide Number Placeholder 3"/>
          <p:cNvSpPr>
            <a:spLocks noGrp="1"/>
          </p:cNvSpPr>
          <p:nvPr>
            <p:ph type="sldNum" sz="quarter" idx="10"/>
          </p:nvPr>
        </p:nvSpPr>
        <p:spPr/>
        <p:txBody>
          <a:bodyPr/>
          <a:lstStyle/>
          <a:p>
            <a:fld id="{AEC1F076-5608-41EB-8267-02A1444759A0}" type="slidenum">
              <a:rPr lang="en-US" smtClean="0"/>
              <a:pPr/>
              <a:t>28</a:t>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lgn="r" rtl="1"/>
            <a:r>
              <a:rPr lang="fa-IR" sz="1200" kern="1200" dirty="0" smtClean="0">
                <a:solidFill>
                  <a:schemeClr val="tx1"/>
                </a:solidFill>
                <a:latin typeface="+mn-lt"/>
                <a:ea typeface="+mn-ea"/>
                <a:cs typeface="+mn-cs"/>
              </a:rPr>
              <a:t>در</a:t>
            </a:r>
            <a:r>
              <a:rPr lang="fa-IR" sz="1200" kern="1200" baseline="0" dirty="0" smtClean="0">
                <a:solidFill>
                  <a:schemeClr val="tx1"/>
                </a:solidFill>
                <a:latin typeface="+mn-lt"/>
                <a:ea typeface="+mn-ea"/>
                <a:cs typeface="+mn-cs"/>
              </a:rPr>
              <a:t> ادامه به بیان چند تکنیک ساده ولی کاربردی و موثر می‌پردازیم که استفاده از آنها به بسیاری در دنیا کمک کرده است تا تمرکز و در نتیجه بهره‌وری کاری خود را بالا برده و باعث افزایش رضایت شغلی خود شوند. در یادگیری و بکارگیری این تکنیک‌ها دو نکته مهم شایان ذکر است. اول اینکه هر کسی ممکن است تکنیک‌های منحصربه‌فردی برای خود داشته باشد که با استفاده از آنها مهارت تمرکز خود را بهبود بخشد. در واقع روش‌های زیر نمونه‌هایی موفق است که تا به حال مورد استفاده بسیاری از افراد قرار گرفته است. دوم اینکه به دست آوردن هر مهارتی نیازمند تمرین و ممارست است. بنابراین در این تکنیک‌های هیچ معجزه‌ای در کار نیست، معجزه تنها در تمرین و پشتکار شماست.</a:t>
            </a:r>
            <a:endParaRPr lang="en-US" dirty="0"/>
          </a:p>
        </p:txBody>
      </p:sp>
      <p:sp>
        <p:nvSpPr>
          <p:cNvPr id="4" name="Slide Number Placeholder 3"/>
          <p:cNvSpPr>
            <a:spLocks noGrp="1"/>
          </p:cNvSpPr>
          <p:nvPr>
            <p:ph type="sldNum" sz="quarter" idx="10"/>
          </p:nvPr>
        </p:nvSpPr>
        <p:spPr/>
        <p:txBody>
          <a:bodyPr/>
          <a:lstStyle/>
          <a:p>
            <a:fld id="{AEC1F076-5608-41EB-8267-02A1444759A0}" type="slidenum">
              <a:rPr lang="en-US" smtClean="0"/>
              <a:pPr/>
              <a:t>29</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lgn="r" rtl="1"/>
            <a:r>
              <a:rPr lang="fa-IR" dirty="0" smtClean="0"/>
              <a:t>تمرکز کردن خود نیازمند تمرکز بالایی است.شما باید روزها و هفته ها تمرین کنید تا بتوانید</a:t>
            </a:r>
            <a:r>
              <a:rPr lang="fa-IR" baseline="0" dirty="0" smtClean="0"/>
              <a:t> در نهایت آن هم نه به راحتی روی کارتان تمرکز کنید. هیچ مهارت پایه‌ای حرفه‌ای جز با تمرین و ممارست به دست نمی‌آید. متاسفانه ما در عصری زندگی می کنیم که می شود اون را دوران حواس پرتی ها نام گذاری کرد.</a:t>
            </a:r>
          </a:p>
          <a:p>
            <a:pPr algn="r"/>
            <a:endParaRPr lang="en-US" dirty="0"/>
          </a:p>
        </p:txBody>
      </p:sp>
      <p:sp>
        <p:nvSpPr>
          <p:cNvPr id="4" name="Slide Number Placeholder 3"/>
          <p:cNvSpPr>
            <a:spLocks noGrp="1"/>
          </p:cNvSpPr>
          <p:nvPr>
            <p:ph type="sldNum" sz="quarter" idx="10"/>
          </p:nvPr>
        </p:nvSpPr>
        <p:spPr/>
        <p:txBody>
          <a:bodyPr/>
          <a:lstStyle/>
          <a:p>
            <a:fld id="{AEC1F076-5608-41EB-8267-02A1444759A0}" type="slidenum">
              <a:rPr lang="en-US" smtClean="0"/>
              <a:pPr/>
              <a:t>3</a:t>
            </a:fld>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fa-IR" sz="1200" b="1" kern="1200" dirty="0" smtClean="0">
                <a:solidFill>
                  <a:schemeClr val="tx1"/>
                </a:solidFill>
                <a:latin typeface="+mn-lt"/>
                <a:ea typeface="+mn-ea"/>
                <a:cs typeface="+mn-cs"/>
              </a:rPr>
              <a:t>زمانی را برای مقابله با نگرانی ها کنار بگذارید: </a:t>
            </a:r>
            <a:r>
              <a:rPr lang="fa-IR" sz="1200" kern="1200" dirty="0" smtClean="0">
                <a:solidFill>
                  <a:schemeClr val="tx1"/>
                </a:solidFill>
                <a:latin typeface="+mn-lt"/>
                <a:ea typeface="+mn-ea"/>
                <a:cs typeface="+mn-cs"/>
              </a:rPr>
              <a:t>بسیاری از ما با مشکل عدم تمرکز در طرل روز رو به رو هستیم چراکه دائما برای مسائل دیگر نگران می باشیم. این نگرانی می تواند زمان تحویل یک پروژه باشد که هنوز شروع نکرده اید، یک همکار جدید که مشکل آفرین است، یا حتی تنها میزان کارها بر روی میزتان. وقت خود را برای رویارویی با این مسائل زمان بندی نمایید.</a:t>
            </a:r>
          </a:p>
          <a:p>
            <a:pPr marL="0" marR="0" lvl="0" indent="0" algn="r" defTabSz="914400" rtl="1" eaLnBrk="1" fontAlgn="auto" latinLnBrk="0" hangingPunct="1">
              <a:lnSpc>
                <a:spcPct val="100000"/>
              </a:lnSpc>
              <a:spcBef>
                <a:spcPts val="0"/>
              </a:spcBef>
              <a:spcAft>
                <a:spcPts val="0"/>
              </a:spcAft>
              <a:buClrTx/>
              <a:buSzTx/>
              <a:buFontTx/>
              <a:buNone/>
              <a:tabLst/>
              <a:defRPr/>
            </a:pPr>
            <a:endParaRPr lang="fa-IR" sz="1200" b="0" i="0" kern="1200" dirty="0" smtClean="0">
              <a:solidFill>
                <a:schemeClr val="tx1"/>
              </a:solidFill>
              <a:latin typeface="+mn-lt"/>
              <a:ea typeface="+mn-ea"/>
              <a:cs typeface="+mn-cs"/>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fa-IR" sz="1200" b="0" i="0" kern="1200" dirty="0" smtClean="0">
                <a:solidFill>
                  <a:schemeClr val="tx1"/>
                </a:solidFill>
                <a:latin typeface="+mn-lt"/>
                <a:ea typeface="+mn-ea"/>
                <a:cs typeface="+mn-cs"/>
              </a:rPr>
              <a:t>در طول روز برای خود یک‌زمان را به‌عنوان زمانی جهت رسیدگی به دل‌مشغولی‌ها و نگرانی‌ها اختصاص دهید و تا می توانید روی آنها تمرکز</a:t>
            </a:r>
            <a:r>
              <a:rPr lang="fa-IR" sz="1200" b="0" i="0" kern="1200" baseline="0" dirty="0" smtClean="0">
                <a:solidFill>
                  <a:schemeClr val="tx1"/>
                </a:solidFill>
                <a:latin typeface="+mn-lt"/>
                <a:ea typeface="+mn-ea"/>
                <a:cs typeface="+mn-cs"/>
              </a:rPr>
              <a:t> کنید. سعی کنید از زمان های مرده مانند مسیر رفت و آمد به محل کار، انتظار در یک صف و... استفاده کنید. تنظیم زمان مجزا برای تمرکز روی چیزهایی که تمرکز شما را به هم می زنند یک تکنیک موثر برای افزایش توانایی تمرکز است. </a:t>
            </a:r>
            <a:r>
              <a:rPr lang="fa-IR" sz="1200" b="0" i="0" kern="1200" dirty="0" smtClean="0">
                <a:solidFill>
                  <a:schemeClr val="tx1"/>
                </a:solidFill>
                <a:latin typeface="+mn-lt"/>
                <a:ea typeface="+mn-ea"/>
                <a:cs typeface="+mn-cs"/>
              </a:rPr>
              <a:t>این کار باعث می‌شود  زمانی که فکری رشته افکار شما را پاره کرد بلافاصله به خود بگویید که من برای رسیدگی به این امور وقت مخصوص به آن را دارم پس در حال حاضر بایستی بر روی مشکل فعلی خودم تمرکز کنم، نهایتاً با اختصاص دادن این وقت لابه‌لای جدول برنامه‌های روزانه خود باعث تمرکز بیشتر حواس خود می‌شوید، خیلی جالب است که بدانید در این زمینه نیز تحقیقاتی صورت گرفته است و نتیجه آن بدین شکل بوده که هر کس که از این وقت در برنامه زمانی روزانه خود استفاده کند در حدود 35% کمتر از دیگران دچار پرش ذهن در طول روز می‌شود.</a:t>
            </a:r>
          </a:p>
          <a:p>
            <a:pPr marL="0" marR="0" lvl="0" indent="0" algn="r" defTabSz="914400" rtl="1" eaLnBrk="1" fontAlgn="auto" latinLnBrk="0" hangingPunct="1">
              <a:lnSpc>
                <a:spcPct val="100000"/>
              </a:lnSpc>
              <a:spcBef>
                <a:spcPts val="0"/>
              </a:spcBef>
              <a:spcAft>
                <a:spcPts val="0"/>
              </a:spcAft>
              <a:buClrTx/>
              <a:buSzTx/>
              <a:buFontTx/>
              <a:buNone/>
              <a:tabLst/>
              <a:defRPr/>
            </a:pPr>
            <a:r>
              <a:rPr lang="fa-IR" sz="1200" b="0" i="0" kern="1200" dirty="0" smtClean="0">
                <a:solidFill>
                  <a:schemeClr val="tx1"/>
                </a:solidFill>
                <a:latin typeface="+mn-lt"/>
                <a:ea typeface="+mn-ea"/>
                <a:cs typeface="+mn-cs"/>
              </a:rPr>
              <a:t>پس:</a:t>
            </a:r>
          </a:p>
          <a:p>
            <a:pPr marL="228600" marR="0" lvl="0" indent="-228600" algn="r" defTabSz="914400" rtl="1" eaLnBrk="1" fontAlgn="auto" latinLnBrk="0" hangingPunct="1">
              <a:lnSpc>
                <a:spcPct val="100000"/>
              </a:lnSpc>
              <a:spcBef>
                <a:spcPts val="0"/>
              </a:spcBef>
              <a:spcAft>
                <a:spcPts val="0"/>
              </a:spcAft>
              <a:buClrTx/>
              <a:buSzTx/>
              <a:buFontTx/>
              <a:buAutoNum type="arabicPeriod"/>
              <a:tabLst/>
              <a:defRPr/>
            </a:pPr>
            <a:r>
              <a:rPr lang="fa-IR" sz="1200" b="0" i="0" kern="1200" dirty="0" smtClean="0">
                <a:solidFill>
                  <a:schemeClr val="tx1"/>
                </a:solidFill>
                <a:latin typeface="+mn-lt"/>
                <a:ea typeface="+mn-ea"/>
                <a:cs typeface="+mn-cs"/>
              </a:rPr>
              <a:t>یک زمان</a:t>
            </a:r>
            <a:r>
              <a:rPr lang="fa-IR" sz="1200" b="0" i="0" kern="1200" baseline="0" dirty="0" smtClean="0">
                <a:solidFill>
                  <a:schemeClr val="tx1"/>
                </a:solidFill>
                <a:latin typeface="+mn-lt"/>
                <a:ea typeface="+mn-ea"/>
                <a:cs typeface="+mn-cs"/>
              </a:rPr>
              <a:t> ثابت و به خصوص را هر روز تعیین کنید.</a:t>
            </a:r>
          </a:p>
          <a:p>
            <a:pPr marL="228600" marR="0" lvl="0" indent="-228600" algn="r" defTabSz="914400" rtl="1" eaLnBrk="1" fontAlgn="auto" latinLnBrk="0" hangingPunct="1">
              <a:lnSpc>
                <a:spcPct val="100000"/>
              </a:lnSpc>
              <a:spcBef>
                <a:spcPts val="0"/>
              </a:spcBef>
              <a:spcAft>
                <a:spcPts val="0"/>
              </a:spcAft>
              <a:buClrTx/>
              <a:buSzTx/>
              <a:buFontTx/>
              <a:buAutoNum type="arabicPeriod"/>
              <a:tabLst/>
              <a:defRPr/>
            </a:pPr>
            <a:r>
              <a:rPr lang="fa-IR" sz="1200" b="0" i="0" kern="1200" baseline="0" dirty="0" smtClean="0">
                <a:solidFill>
                  <a:schemeClr val="tx1"/>
                </a:solidFill>
                <a:latin typeface="+mn-lt"/>
                <a:ea typeface="+mn-ea"/>
                <a:cs typeface="+mn-cs"/>
              </a:rPr>
              <a:t>وقتی هنگام کار فکر یا نگرانی حواس شما را پرت می‌کند به خودتان بگویید که برای فکر کردن روی آن موضوع زمان خاصی را تعیین کرده ام. و به خودتان بقبولانید که الان وقت مناسبی برای فکر کردن نیست.</a:t>
            </a:r>
          </a:p>
          <a:p>
            <a:pPr marL="228600" marR="0" lvl="0" indent="-228600" algn="r" defTabSz="914400" rtl="1" eaLnBrk="1" fontAlgn="auto" latinLnBrk="0" hangingPunct="1">
              <a:lnSpc>
                <a:spcPct val="100000"/>
              </a:lnSpc>
              <a:spcBef>
                <a:spcPts val="0"/>
              </a:spcBef>
              <a:spcAft>
                <a:spcPts val="0"/>
              </a:spcAft>
              <a:buClrTx/>
              <a:buSzTx/>
              <a:buFontTx/>
              <a:buAutoNum type="arabicPeriod"/>
              <a:tabLst/>
              <a:defRPr/>
            </a:pPr>
            <a:r>
              <a:rPr lang="fa-IR" sz="1200" b="0" i="0" kern="1200" baseline="0" dirty="0" smtClean="0">
                <a:solidFill>
                  <a:schemeClr val="tx1"/>
                </a:solidFill>
                <a:latin typeface="+mn-lt"/>
                <a:ea typeface="+mn-ea"/>
                <a:cs typeface="+mn-cs"/>
              </a:rPr>
              <a:t>به «زمان آشفتگی» متعهد باشید و در آن هنگام تمام نگرانی‌هایی را که در طی روز سراغ‌تان آمده‌اند را بررسی کنید.</a:t>
            </a:r>
            <a:endParaRPr lang="en-US" dirty="0"/>
          </a:p>
        </p:txBody>
      </p:sp>
      <p:sp>
        <p:nvSpPr>
          <p:cNvPr id="4" name="Slide Number Placeholder 3"/>
          <p:cNvSpPr>
            <a:spLocks noGrp="1"/>
          </p:cNvSpPr>
          <p:nvPr>
            <p:ph type="sldNum" sz="quarter" idx="10"/>
          </p:nvPr>
        </p:nvSpPr>
        <p:spPr/>
        <p:txBody>
          <a:bodyPr/>
          <a:lstStyle/>
          <a:p>
            <a:fld id="{AEC1F076-5608-41EB-8267-02A1444759A0}" type="slidenum">
              <a:rPr lang="en-US" smtClean="0"/>
              <a:pPr/>
              <a:t>30</a:t>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lgn="r" rtl="1" fontAlgn="base"/>
            <a:r>
              <a:rPr lang="fa-IR" sz="1200" b="0" i="0" kern="1200" dirty="0" smtClean="0">
                <a:solidFill>
                  <a:schemeClr val="tx1"/>
                </a:solidFill>
                <a:latin typeface="+mn-lt"/>
                <a:ea typeface="+mn-ea"/>
                <a:cs typeface="+mn-cs"/>
              </a:rPr>
              <a:t> بعضی اوقات امکان مهیاکردن 100% شرایط محیطی برای ما وجود ندارد و گاهی اوقات چه بخواهیم و چه نخواهیم دچار یک سری عوامل حواس‌پرتی از خارج خواهیم شد، در اینجا مثالی برای شما می‌زنیم که متوجه شوید چگونه می‌شود این قبیل حواس‌پرتی‌ها را نادیده گرفت و بر سر موضوع اصلی خودمان همچون گذشته متمرکز باقی بمانیم، اگر شما با یک تکیه چوب به تار یک عنکبوت مرتب ضربه وارد کنید عنکبوت به‌صورت غریزی به سمت آن چوب حرکت می‌کند زیرا فکر می‌کند که در تارش دامی گرفتار گشته است ولی بعد از بررسی متوجه می‌شود که به کاه دان زده و از غذا خبری نیست! درنتیجه تکرار این عمل عنکبوت ما دیگر پاسخی به تکان‌های تار خود نمی‌دهد و فکر می‌کند که بقیه تکان‌ها هم مثل قبل بیهوده خواهد بود نتیجه این داستان این است که اگر ما تلاش کنیم که نسبت به وقایع اطرافمان بی‌توجه باشیم نتیجه این اتفاق این خواهد بود که دیگر هر صدایی یا حرکتی باعث پرت شدن حواس ما نخواهد شد.</a:t>
            </a:r>
          </a:p>
          <a:p>
            <a:pPr algn="r" rtl="1" fontAlgn="base"/>
            <a:r>
              <a:rPr lang="fa-IR" sz="1200" b="0" i="0" kern="1200" dirty="0" smtClean="0">
                <a:solidFill>
                  <a:schemeClr val="tx1"/>
                </a:solidFill>
                <a:latin typeface="+mn-lt"/>
                <a:ea typeface="+mn-ea"/>
                <a:cs typeface="+mn-cs"/>
              </a:rPr>
              <a:t>پس برای شروع سعی کنید نسبت به اتفاقات اطرافتان بی‌توجه باشید مثلاً اگر سر کلاس درس یکی از دانشجویان سرفه کرد یا مدادش از روی میز افتاد برنگردید و آن را نگاه نکنید و یا حتی به آن صدا فکر نیز نکنید و یا هنگامی‌که در حال صحبت با دوست خود هستید صرفاً به او توجه کنید و جای دیگری جز صورت او را نگاه نکنید، با انجام این تمرین کم‌کم تمرکز شما حساسیت خود را نسبت به اتفاقات حاشیه‌ای از دست می‌دهد و شما کمتر دچار پرش ذهن می‌شوید.</a:t>
            </a:r>
          </a:p>
          <a:p>
            <a:pPr algn="r" rtl="1"/>
            <a:endParaRPr lang="en-US" dirty="0"/>
          </a:p>
        </p:txBody>
      </p:sp>
      <p:sp>
        <p:nvSpPr>
          <p:cNvPr id="4" name="Slide Number Placeholder 3"/>
          <p:cNvSpPr>
            <a:spLocks noGrp="1"/>
          </p:cNvSpPr>
          <p:nvPr>
            <p:ph type="sldNum" sz="quarter" idx="10"/>
          </p:nvPr>
        </p:nvSpPr>
        <p:spPr/>
        <p:txBody>
          <a:bodyPr/>
          <a:lstStyle/>
          <a:p>
            <a:fld id="{AEC1F076-5608-41EB-8267-02A1444759A0}" type="slidenum">
              <a:rPr lang="en-US" smtClean="0"/>
              <a:pPr/>
              <a:t>31</a:t>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lgn="r" rtl="1"/>
            <a:r>
              <a:rPr lang="fa-IR" sz="1200" b="0" i="0" kern="1200" dirty="0" smtClean="0">
                <a:solidFill>
                  <a:schemeClr val="tx1"/>
                </a:solidFill>
                <a:latin typeface="+mn-lt"/>
                <a:ea typeface="+mn-ea"/>
                <a:cs typeface="+mn-cs"/>
              </a:rPr>
              <a:t>این</a:t>
            </a:r>
            <a:r>
              <a:rPr lang="fa-IR" sz="1200" b="0" i="0" kern="1200" baseline="0" dirty="0" smtClean="0">
                <a:solidFill>
                  <a:schemeClr val="tx1"/>
                </a:solidFill>
                <a:latin typeface="+mn-lt"/>
                <a:ea typeface="+mn-ea"/>
                <a:cs typeface="+mn-cs"/>
              </a:rPr>
              <a:t> قانون ساده‌است. وقتی هنگام انجام کاری حواس‌تان پرت می‌شود با خودتان قرار بگذارید آن کار را به میزان پنج بار بیشتر انجام دهید. اگر در حال حل مسائل ریاضی هستید، پنج مسئله بیشتر حل کنید، اگر در حال مطالعه بودید، پنج صفحه بیشتر مطالعه کنید، اگر در حال انجام کاری بودید پنج دقیقه بیشتر آن کار را ادامه دهید. این تعهد درونی شما را ملزم به حفظ تمرکز و دوری از حواس پرتی خواهد کرد. و در طولانی مدت باعث می‌شود به طور ناخودآگاه تمرکز خود را برای زمان بیشتری حفظ کنید.</a:t>
            </a:r>
            <a:endParaRPr lang="en-US" dirty="0"/>
          </a:p>
        </p:txBody>
      </p:sp>
      <p:sp>
        <p:nvSpPr>
          <p:cNvPr id="4" name="Slide Number Placeholder 3"/>
          <p:cNvSpPr>
            <a:spLocks noGrp="1"/>
          </p:cNvSpPr>
          <p:nvPr>
            <p:ph type="sldNum" sz="quarter" idx="10"/>
          </p:nvPr>
        </p:nvSpPr>
        <p:spPr/>
        <p:txBody>
          <a:bodyPr/>
          <a:lstStyle/>
          <a:p>
            <a:fld id="{AEC1F076-5608-41EB-8267-02A1444759A0}" type="slidenum">
              <a:rPr lang="en-US" smtClean="0"/>
              <a:pPr/>
              <a:t>32</a:t>
            </a:fld>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lgn="r" rtl="1" fontAlgn="base"/>
            <a:r>
              <a:rPr lang="fa-IR" sz="1200" b="0" i="0" kern="1200" dirty="0" smtClean="0">
                <a:solidFill>
                  <a:schemeClr val="tx1"/>
                </a:solidFill>
                <a:latin typeface="+mn-lt"/>
                <a:ea typeface="+mn-ea"/>
                <a:cs typeface="+mn-cs"/>
              </a:rPr>
              <a:t>این روش که به آن اصطلاحاً روش کلیدواژه‌ها میگویند بدین گونه است که شما بایستی همواره تعدادی کلیدواژه را که معرف اکثر ویژگی‌های فعالیت‌های موردنظرتان است را به خاطر داشته باشید و بعد از اینکه دچار پرش ذهن شدید بلافاصله آن کلیدواژه‌ها را برای خود تکرار کنید زیرا این کلیدواژه‌ها به شما این امکان را می‌دهد که با گفتن یک کلمه به ‌سرعت اصل موضوع را در ذهن خود بازخوانی کنید و با سرعت هرچه بیشتر به اصل رشته فکری خود بازگردید. پس </a:t>
            </a:r>
          </a:p>
          <a:p>
            <a:pPr marL="228600" indent="-228600" algn="r" rtl="1" fontAlgn="base">
              <a:buAutoNum type="arabicPeriod"/>
            </a:pPr>
            <a:r>
              <a:rPr lang="fa-IR" sz="1200" b="0" i="0" kern="1200" dirty="0" smtClean="0">
                <a:solidFill>
                  <a:schemeClr val="tx1"/>
                </a:solidFill>
                <a:latin typeface="+mn-lt"/>
                <a:ea typeface="+mn-ea"/>
                <a:cs typeface="+mn-cs"/>
              </a:rPr>
              <a:t>قبل از</a:t>
            </a:r>
            <a:r>
              <a:rPr lang="fa-IR" sz="1200" b="0" i="0" kern="1200" baseline="0" dirty="0" smtClean="0">
                <a:solidFill>
                  <a:schemeClr val="tx1"/>
                </a:solidFill>
                <a:latin typeface="+mn-lt"/>
                <a:ea typeface="+mn-ea"/>
                <a:cs typeface="+mn-cs"/>
              </a:rPr>
              <a:t> شروع هر کاری سه کلیدواژه مهم را که معرف کاری هست که در حال انجام‌ش هستید را انتخاب کنید. هیچ قانون خاصی برای انتخاب کلیدواژه‌ها وجود ندارد.</a:t>
            </a:r>
          </a:p>
          <a:p>
            <a:pPr marL="228600" indent="-228600" algn="r" rtl="1" fontAlgn="base">
              <a:buAutoNum type="arabicPeriod"/>
            </a:pPr>
            <a:r>
              <a:rPr lang="fa-IR" sz="1200" b="0" i="0" kern="1200" baseline="0" dirty="0" smtClean="0">
                <a:solidFill>
                  <a:schemeClr val="tx1"/>
                </a:solidFill>
                <a:latin typeface="+mn-lt"/>
                <a:ea typeface="+mn-ea"/>
                <a:cs typeface="+mn-cs"/>
              </a:rPr>
              <a:t>آن‌ها را روی برگه‌های برچسب نوشته و جلوی چشمان‌تان قرار دهید. </a:t>
            </a:r>
          </a:p>
          <a:p>
            <a:pPr marL="228600" indent="-228600" algn="r" rtl="1" fontAlgn="base">
              <a:buAutoNum type="arabicPeriod"/>
            </a:pPr>
            <a:r>
              <a:rPr lang="fa-IR" sz="1200" b="0" i="0" kern="1200" baseline="0" dirty="0" smtClean="0">
                <a:solidFill>
                  <a:schemeClr val="tx1"/>
                </a:solidFill>
                <a:latin typeface="+mn-lt"/>
                <a:ea typeface="+mn-ea"/>
                <a:cs typeface="+mn-cs"/>
              </a:rPr>
              <a:t>هر وقت حواس‌تان پرت شد به آنها نگاه کنید و کلمات را با خود تکرار کنید تا موضوعی را که حواس‌تان را پرت کرده بود فراموش کنید.</a:t>
            </a:r>
            <a:endParaRPr lang="fa-IR" sz="1200" b="0" i="0" kern="120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fa-IR" sz="1200" b="0" i="0" u="none" strike="noStrike" kern="1200" dirty="0" smtClean="0">
                <a:solidFill>
                  <a:schemeClr val="tx1"/>
                </a:solidFill>
                <a:latin typeface="+mn-lt"/>
                <a:ea typeface="+mn-ea"/>
                <a:cs typeface="+mn-cs"/>
                <a:hlinkClick r:id="rId3"/>
              </a:rPr>
              <a:t/>
            </a:r>
            <a:br>
              <a:rPr lang="fa-IR" sz="1200" b="0" i="0" u="none" strike="noStrike" kern="1200" dirty="0" smtClean="0">
                <a:solidFill>
                  <a:schemeClr val="tx1"/>
                </a:solidFill>
                <a:latin typeface="+mn-lt"/>
                <a:ea typeface="+mn-ea"/>
                <a:cs typeface="+mn-cs"/>
                <a:hlinkClick r:id="rId3"/>
              </a:rPr>
            </a:br>
            <a:endParaRPr lang="en-US" dirty="0"/>
          </a:p>
        </p:txBody>
      </p:sp>
      <p:sp>
        <p:nvSpPr>
          <p:cNvPr id="4" name="Slide Number Placeholder 3"/>
          <p:cNvSpPr>
            <a:spLocks noGrp="1"/>
          </p:cNvSpPr>
          <p:nvPr>
            <p:ph type="sldNum" sz="quarter" idx="10"/>
          </p:nvPr>
        </p:nvSpPr>
        <p:spPr/>
        <p:txBody>
          <a:bodyPr/>
          <a:lstStyle/>
          <a:p>
            <a:fld id="{AEC1F076-5608-41EB-8267-02A1444759A0}" type="slidenum">
              <a:rPr lang="en-US" smtClean="0"/>
              <a:pPr/>
              <a:t>33</a:t>
            </a:fld>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lgn="r" rtl="1"/>
            <a:r>
              <a:rPr lang="fa-IR" sz="1200" b="0" i="0" kern="1200" dirty="0" smtClean="0">
                <a:solidFill>
                  <a:schemeClr val="tx1"/>
                </a:solidFill>
                <a:latin typeface="+mn-lt"/>
                <a:ea typeface="+mn-ea"/>
                <a:cs typeface="+mn-cs"/>
              </a:rPr>
              <a:t>بعضی اوقات که شما در حال تمرکز کردن بر روی یک کار هستید به‌صورت ناخودآگاه ذهنتان به یک موضوع دیگر به‌اصطلاح پرش می‌کند که این قضیه را پرش ذهن میگویند، حال زمانی که شما مثلاً در کلاس درس هستید و ناگهان متوجه می‌شوید که دچار پرش ذهن شده‌اید بایستی بلافاصله به خود بگویید که ” همین حالا</a:t>
            </a:r>
            <a:r>
              <a:rPr lang="fa-IR" sz="1200" b="0" i="0" kern="1200" baseline="0" dirty="0" smtClean="0">
                <a:solidFill>
                  <a:schemeClr val="tx1"/>
                </a:solidFill>
                <a:latin typeface="+mn-lt"/>
                <a:ea typeface="+mn-ea"/>
                <a:cs typeface="+mn-cs"/>
              </a:rPr>
              <a:t> اینجا باش</a:t>
            </a:r>
            <a:r>
              <a:rPr lang="fa-IR" sz="1200" b="0" i="0" kern="1200" dirty="0" smtClean="0">
                <a:solidFill>
                  <a:schemeClr val="tx1"/>
                </a:solidFill>
                <a:latin typeface="+mn-lt"/>
                <a:ea typeface="+mn-ea"/>
                <a:cs typeface="+mn-cs"/>
              </a:rPr>
              <a:t>” تا یک تلنگری به خود داده باشید و سریعاً به موضوع اصلی بحث برگردید، البته شایان ذکر است که این تمرین با گذر زمان نتیجه می‌دهد و شما بعد از چند هفته با تکرار زیاد شاهد این خواهید بود که فاصله بین پرش‌های ذهن شما خیلی بیشتر از قبل می‌شود و شما در واقع متمرکزتر می‌شوید.</a:t>
            </a:r>
            <a:endParaRPr lang="en-US" dirty="0"/>
          </a:p>
        </p:txBody>
      </p:sp>
      <p:sp>
        <p:nvSpPr>
          <p:cNvPr id="4" name="Slide Number Placeholder 3"/>
          <p:cNvSpPr>
            <a:spLocks noGrp="1"/>
          </p:cNvSpPr>
          <p:nvPr>
            <p:ph type="sldNum" sz="quarter" idx="10"/>
          </p:nvPr>
        </p:nvSpPr>
        <p:spPr/>
        <p:txBody>
          <a:bodyPr/>
          <a:lstStyle/>
          <a:p>
            <a:fld id="{AEC1F076-5608-41EB-8267-02A1444759A0}" type="slidenum">
              <a:rPr lang="en-US" smtClean="0"/>
              <a:pPr/>
              <a:t>34</a:t>
            </a:fld>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r" defTabSz="914400" rtl="1" eaLnBrk="1" fontAlgn="auto" latinLnBrk="0" hangingPunct="1">
              <a:lnSpc>
                <a:spcPct val="100000"/>
              </a:lnSpc>
              <a:spcBef>
                <a:spcPts val="0"/>
              </a:spcBef>
              <a:spcAft>
                <a:spcPts val="0"/>
              </a:spcAft>
              <a:buClrTx/>
              <a:buSzTx/>
              <a:buFontTx/>
              <a:buNone/>
              <a:tabLst/>
              <a:defRPr/>
            </a:pPr>
            <a:r>
              <a:rPr lang="fa-IR" sz="1200" b="1" kern="1200" dirty="0" smtClean="0">
                <a:solidFill>
                  <a:schemeClr val="tx1"/>
                </a:solidFill>
                <a:latin typeface="+mn-lt"/>
                <a:ea typeface="+mn-ea"/>
                <a:cs typeface="+mn-cs"/>
              </a:rPr>
              <a:t>به خود قول یک پاداش را بدهید</a:t>
            </a:r>
            <a:r>
              <a:rPr lang="fa-IR" sz="1200" kern="1200" dirty="0" smtClean="0">
                <a:solidFill>
                  <a:schemeClr val="tx1"/>
                </a:solidFill>
                <a:latin typeface="+mn-lt"/>
                <a:ea typeface="+mn-ea"/>
                <a:cs typeface="+mn-cs"/>
              </a:rPr>
              <a:t>: برای مثال،  قراری بگذارید که اگر به مدت 45 دقیقه بر روی کار خود تمرکز کامل داشته باشید، می توانید برای نوشیدن یک فنجان قهوه پس از انجام کار استراحتی داشته باشید. پاداشهای کوچکی که به خود می دهید می تواند یک محرک بسیار خوب باشد.</a:t>
            </a:r>
            <a:endParaRPr lang="en-US" sz="1200" kern="1200" dirty="0" smtClean="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AEC1F076-5608-41EB-8267-02A1444759A0}" type="slidenum">
              <a:rPr lang="en-US" smtClean="0"/>
              <a:pPr/>
              <a:t>35</a:t>
            </a:fld>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lgn="r" rtl="1"/>
            <a:r>
              <a:rPr lang="fa-IR" dirty="0" smtClean="0"/>
              <a:t>این</a:t>
            </a:r>
            <a:r>
              <a:rPr lang="fa-IR" baseline="0" dirty="0" smtClean="0"/>
              <a:t> تکنیک ساده به شما کمک می کند تا تمرکز خود را بر روی کار مشخصی در طول مدت زمان مشخصی حفظ کنید. برای این کار از یک کاغذبرچسب استفاده کنید. قبل از  شروع کار، عنوان کار، هدفی که دنبالش هستید و مدت زمانی را که می خواهید صرف آن کنید را بنویسید و روی مانیتور، گوشه میز، روی دیوار و یا هر جایی که در طول مدت کار جلوی چشمانتان باشد بچسبانید.</a:t>
            </a:r>
          </a:p>
          <a:p>
            <a:pPr algn="r" rtl="1"/>
            <a:r>
              <a:rPr lang="fa-IR" baseline="0" dirty="0" smtClean="0"/>
              <a:t>این تکنیک ساده به شما یاد می دهد تا به مرور اهمیت دو عنصر هدف‌گذاری و زمانبندی را در افزایش تمرکز درک کنید. برای مثال شما می خواهید در مدت زمان یک ساعت آینده گزارش فعالیت های انجام گرفته در واحدتان را برای بالادست بنویسید. برچسب شما این می شود: گزارش فعالیت، اتمام 40 درصد، یک ساعت</a:t>
            </a:r>
            <a:endParaRPr lang="en-US" dirty="0"/>
          </a:p>
        </p:txBody>
      </p:sp>
      <p:sp>
        <p:nvSpPr>
          <p:cNvPr id="4" name="Slide Number Placeholder 3"/>
          <p:cNvSpPr>
            <a:spLocks noGrp="1"/>
          </p:cNvSpPr>
          <p:nvPr>
            <p:ph type="sldNum" sz="quarter" idx="10"/>
          </p:nvPr>
        </p:nvSpPr>
        <p:spPr/>
        <p:txBody>
          <a:bodyPr/>
          <a:lstStyle/>
          <a:p>
            <a:fld id="{AEC1F076-5608-41EB-8267-02A1444759A0}" type="slidenum">
              <a:rPr lang="en-US" smtClean="0"/>
              <a:pPr/>
              <a:t>36</a:t>
            </a:fld>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lgn="r" rtl="1"/>
            <a:r>
              <a:rPr lang="fa-IR" sz="1200" b="1" i="0" kern="1200" dirty="0" smtClean="0">
                <a:solidFill>
                  <a:schemeClr val="tx1"/>
                </a:solidFill>
                <a:latin typeface="+mn-lt"/>
                <a:ea typeface="+mn-ea"/>
                <a:cs typeface="+mn-cs"/>
              </a:rPr>
              <a:t>یک</a:t>
            </a:r>
            <a:r>
              <a:rPr lang="fa-IR" sz="1200" b="1" i="0" kern="1200" baseline="0" dirty="0" smtClean="0">
                <a:solidFill>
                  <a:schemeClr val="tx1"/>
                </a:solidFill>
                <a:latin typeface="+mn-lt"/>
                <a:ea typeface="+mn-ea"/>
                <a:cs typeface="+mn-cs"/>
              </a:rPr>
              <a:t> جدول سه در پنج آماده کنید. </a:t>
            </a:r>
            <a:r>
              <a:rPr lang="fa-IR" sz="1200" b="0" i="0" kern="1200" baseline="0" dirty="0" smtClean="0">
                <a:solidFill>
                  <a:schemeClr val="tx1"/>
                </a:solidFill>
                <a:latin typeface="+mn-lt"/>
                <a:ea typeface="+mn-ea"/>
                <a:cs typeface="+mn-cs"/>
              </a:rPr>
              <a:t>ستون اول مربوط به صبح، ستون دوم مربوط به ظهر و ستون سوم مربوط به شب می‌شود. هر گاه حواس‌تان پرت شده و ذهن‌تان آشفته شد یک علامت در این جدول بزنید. در پایان روز این لیست نشان‌دهنده تعداد دفعاتی است که به  آشفتگی ذهنی دچار شده‌اید. با تکرار این تکنیک به زودی خواهید دید ذهن‌تان کمتر دچار آشفتگی و حواس‌پرتی می‌شود. به همین سادگی.</a:t>
            </a:r>
          </a:p>
          <a:p>
            <a:pPr algn="r" rtl="1"/>
            <a:r>
              <a:rPr lang="fa-IR" sz="1200" b="0" i="0" kern="1200" baseline="0" dirty="0" smtClean="0">
                <a:solidFill>
                  <a:schemeClr val="tx1"/>
                </a:solidFill>
                <a:latin typeface="+mn-lt"/>
                <a:ea typeface="+mn-ea"/>
                <a:cs typeface="+mn-cs"/>
              </a:rPr>
              <a:t>این تکنیک به شما این امکان را می‌دهد که شناخت درستی از میزان تمرکز خود داشته و بدانید چه زمان‌هایی بیشتر دچار حواس‌پرتی می‌شوید. به دست آوردن این شناخت به طور ناخودآگاه و آگاهانه شما را در کاهش این زمان‌ها یاری خواهد رساند.</a:t>
            </a:r>
            <a:endParaRPr lang="fa-IR" sz="1200" b="1" i="0" kern="1200" dirty="0" smtClean="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AEC1F076-5608-41EB-8267-02A1444759A0}" type="slidenum">
              <a:rPr lang="en-US" smtClean="0"/>
              <a:pPr/>
              <a:t>37</a:t>
            </a:fld>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lgn="r" rtl="1"/>
            <a:r>
              <a:rPr lang="fa-IR" dirty="0" smtClean="0"/>
              <a:t>همانطور که گفتیم تکنیک‌ها</a:t>
            </a:r>
            <a:r>
              <a:rPr lang="fa-IR" baseline="0" dirty="0" smtClean="0"/>
              <a:t> و راهبردهای ذکر شده حاصل تجربه و دانش افراد بسیاری در سراسر جهان بوده است و تاثیرگذاری آنها در گرو شناخت صحیح خود و تمرین و پایبندی به هدف افزایش تمرکز در هنگام کار است. امید است این مهارت پایه‌ای باعث افزایش بهره‌وری شما در هر حوزه و کاری شود.</a:t>
            </a:r>
            <a:endParaRPr lang="en-US" dirty="0"/>
          </a:p>
        </p:txBody>
      </p:sp>
      <p:sp>
        <p:nvSpPr>
          <p:cNvPr id="4" name="Slide Number Placeholder 3"/>
          <p:cNvSpPr>
            <a:spLocks noGrp="1"/>
          </p:cNvSpPr>
          <p:nvPr>
            <p:ph type="sldNum" sz="quarter" idx="10"/>
          </p:nvPr>
        </p:nvSpPr>
        <p:spPr/>
        <p:txBody>
          <a:bodyPr/>
          <a:lstStyle/>
          <a:p>
            <a:fld id="{AEC1F076-5608-41EB-8267-02A1444759A0}" type="slidenum">
              <a:rPr lang="en-US" smtClean="0"/>
              <a:pPr/>
              <a:t>38</a:t>
            </a:fld>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lgn="r" rtl="1"/>
            <a:endParaRPr lang="en-US" dirty="0"/>
          </a:p>
        </p:txBody>
      </p:sp>
      <p:sp>
        <p:nvSpPr>
          <p:cNvPr id="4" name="Slide Number Placeholder 3"/>
          <p:cNvSpPr>
            <a:spLocks noGrp="1"/>
          </p:cNvSpPr>
          <p:nvPr>
            <p:ph type="sldNum" sz="quarter" idx="10"/>
          </p:nvPr>
        </p:nvSpPr>
        <p:spPr/>
        <p:txBody>
          <a:bodyPr/>
          <a:lstStyle/>
          <a:p>
            <a:fld id="{AEC1F076-5608-41EB-8267-02A1444759A0}" type="slidenum">
              <a:rPr lang="en-US" smtClean="0"/>
              <a:pPr/>
              <a:t>39</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lgn="r" rtl="1"/>
            <a:r>
              <a:rPr lang="fa-IR" dirty="0" smtClean="0"/>
              <a:t>همه</a:t>
            </a:r>
            <a:r>
              <a:rPr lang="fa-IR" baseline="0" dirty="0" smtClean="0"/>
              <a:t> ما می دانیم که ویژگی دوران مدرن، در دسترس بودن اطلاعات و راحتی ارتباطات است. دو عنصری که بیشتر سهم را در افزایش حواس پرتی و کاهش تمرکز دارند. پیام های متنی، اعلانات مختلف شبکه های اجتماعی مختلف، ایمیل های جذاب، فیلم های کوتاه دیدنی، آخرین اخبار مهم و غیرمهم خبرگذاری های مختلف، هزاران نمونه از این نوع اطلاعات و ارتباطات ما را تبدیل به ماشین های غیرارادی توجه کرده است.</a:t>
            </a:r>
            <a:endParaRPr lang="en-US" dirty="0"/>
          </a:p>
        </p:txBody>
      </p:sp>
      <p:sp>
        <p:nvSpPr>
          <p:cNvPr id="4" name="Slide Number Placeholder 3"/>
          <p:cNvSpPr>
            <a:spLocks noGrp="1"/>
          </p:cNvSpPr>
          <p:nvPr>
            <p:ph type="sldNum" sz="quarter" idx="10"/>
          </p:nvPr>
        </p:nvSpPr>
        <p:spPr/>
        <p:txBody>
          <a:bodyPr/>
          <a:lstStyle/>
          <a:p>
            <a:fld id="{AEC1F076-5608-41EB-8267-02A1444759A0}" type="slidenum">
              <a:rPr lang="en-US" smtClean="0"/>
              <a:pPr/>
              <a:t>4</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lgn="r"/>
            <a:r>
              <a:rPr lang="fa-IR" dirty="0" smtClean="0"/>
              <a:t>همه ویژگی های فوق دوران جدید به همراه تغییرات انقلابی</a:t>
            </a:r>
            <a:r>
              <a:rPr lang="fa-IR" baseline="0" dirty="0" smtClean="0"/>
              <a:t> در عوامل دیگری مانند محیط کاری، شرایط سلامتی افراد، ساختار ارزیابی بهره وری و ... باعث شده اند تا ما روز به روز قدرت تمرکزمان را بر روی انجام کارها از دست بدهیم.</a:t>
            </a:r>
          </a:p>
          <a:p>
            <a:pPr algn="r"/>
            <a:r>
              <a:rPr lang="fa-IR" baseline="0" dirty="0" smtClean="0"/>
              <a:t>ولی این پایان ماجرا نیست. راهکارهای ساده‌ای وجود دارند که شاید برخی از آنها بتوانند به راحتی به شما کمک کنند تا مهارت تمرکز کردن روی کارها را مجددا به دست آورید.  مهارتی که یکی از اساسی ترین مهارت های مدیریت زمان، بهبود بهره‌وری و افزایش رضایت از انجام کارهاست. ما در ادامه به برخی از این تکنیک ها اشاره خواهیم کرد. امیدواریم اگر شما هم از عدم توانایی تمرکز روی کارها رنج می برید مطالب ارائه شده برایتان مفید باشد.</a:t>
            </a:r>
          </a:p>
          <a:p>
            <a:pPr algn="r"/>
            <a:endParaRPr lang="en-US" dirty="0"/>
          </a:p>
        </p:txBody>
      </p:sp>
      <p:sp>
        <p:nvSpPr>
          <p:cNvPr id="4" name="Slide Number Placeholder 3"/>
          <p:cNvSpPr>
            <a:spLocks noGrp="1"/>
          </p:cNvSpPr>
          <p:nvPr>
            <p:ph type="sldNum" sz="quarter" idx="10"/>
          </p:nvPr>
        </p:nvSpPr>
        <p:spPr/>
        <p:txBody>
          <a:bodyPr/>
          <a:lstStyle/>
          <a:p>
            <a:fld id="{AEC1F076-5608-41EB-8267-02A1444759A0}" type="slidenum">
              <a:rPr lang="en-US" smtClean="0"/>
              <a:pPr/>
              <a:t>5</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lgn="r" rtl="1"/>
            <a:r>
              <a:rPr lang="fa-IR" dirty="0" smtClean="0"/>
              <a:t>ما</a:t>
            </a:r>
            <a:r>
              <a:rPr lang="fa-IR" baseline="0" dirty="0" smtClean="0"/>
              <a:t> سه راهبرد کلی برای گسترش مهارت های تمرکز را در این مطلب معرفی می کنیم. راهبرد اول عبارت است از کنترل برخی عوامل محیطی که می تواند تاثیر مستقیم یا غیرمستقیمی برای حواس پرتی هنگام کار داشته باشد. این عوامل قابل کنترل، زمینه اولیه برای رشد مهارت تمرکز را ایجاد می‌کنند.</a:t>
            </a:r>
          </a:p>
          <a:p>
            <a:pPr algn="r" rtl="1"/>
            <a:r>
              <a:rPr lang="fa-IR" baseline="0" dirty="0" smtClean="0"/>
              <a:t>در راهبرد دوم، برخی عادات روزانه مفید را که طبق تجربیات و تحقیقات علمی تاثیر بالایی در افزایش توانایی تمرکز دارند را معرفی خواهیم کرد. رفتارهای ساده‌ای که در صورت تبدیل به یک عادت روزانه تاثیرات بلندمدت را در بهبود بهره‌وری ما خواهند داشت.</a:t>
            </a:r>
          </a:p>
          <a:p>
            <a:pPr algn="r" rtl="1"/>
            <a:r>
              <a:rPr lang="fa-IR" baseline="0" dirty="0" smtClean="0"/>
              <a:t>و در نهایت چند تکنیک ساده ولی کاربردی و موثر را معرفی خواهیم کرد تا با تمرین، تکرار و در نظر داشتن آنها بتوانید یاد بگیرید واقعا چگونه تمرکز خود را افزایش دهید.</a:t>
            </a:r>
            <a:endParaRPr lang="en-US" dirty="0"/>
          </a:p>
        </p:txBody>
      </p:sp>
      <p:sp>
        <p:nvSpPr>
          <p:cNvPr id="4" name="Slide Number Placeholder 3"/>
          <p:cNvSpPr>
            <a:spLocks noGrp="1"/>
          </p:cNvSpPr>
          <p:nvPr>
            <p:ph type="sldNum" sz="quarter" idx="10"/>
          </p:nvPr>
        </p:nvSpPr>
        <p:spPr/>
        <p:txBody>
          <a:bodyPr/>
          <a:lstStyle/>
          <a:p>
            <a:fld id="{AEC1F076-5608-41EB-8267-02A1444759A0}" type="slidenum">
              <a:rPr lang="en-US" smtClean="0"/>
              <a:pPr/>
              <a:t>6</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r" defTabSz="914400" rtl="1" eaLnBrk="1" fontAlgn="auto" latinLnBrk="0" hangingPunct="1">
              <a:lnSpc>
                <a:spcPct val="100000"/>
              </a:lnSpc>
              <a:spcBef>
                <a:spcPts val="0"/>
              </a:spcBef>
              <a:spcAft>
                <a:spcPts val="0"/>
              </a:spcAft>
              <a:buClrTx/>
              <a:buSzTx/>
              <a:buFontTx/>
              <a:buNone/>
              <a:tabLst/>
              <a:defRPr/>
            </a:pPr>
            <a:r>
              <a:rPr lang="fa-IR" sz="1200" kern="1200" dirty="0" smtClean="0">
                <a:solidFill>
                  <a:schemeClr val="tx1"/>
                </a:solidFill>
                <a:latin typeface="+mn-lt"/>
                <a:ea typeface="+mn-ea"/>
                <a:cs typeface="+mn-cs"/>
              </a:rPr>
              <a:t>محیط کار شخصی شما نقش بزرگی در توانایی شما برای تمرکز دارد، هرچه محیط  کارتان راحت تر و بیشتر جذب کننده باشد، برای شما احتمالاً ماندن و تمرکز کردن آسان تر خواهد بود. ذهن</a:t>
            </a:r>
            <a:r>
              <a:rPr lang="fa-IR" sz="1200" kern="1200" baseline="0" dirty="0" smtClean="0">
                <a:solidFill>
                  <a:schemeClr val="tx1"/>
                </a:solidFill>
                <a:latin typeface="+mn-lt"/>
                <a:ea typeface="+mn-ea"/>
                <a:cs typeface="+mn-cs"/>
              </a:rPr>
              <a:t> انسان در طول تاریخ به گونه‌ای تکامل یافته که بیشترین توجه را به محیط اطراف و اطلاعات ادراکی که از آن وارد ذهن می شود داشته باشد. این توانایی گرچه برای بالا بردن هوشیاری او نسبت به محیط و در نتیجه امکان توجه به خطرات بیرونی موثر بوده و تکامل گونه انسان مدیون این ویژگی است ولی، همین خصوصیت مهم ذهن انسان باعث از بین رفتن قدرت تمرکز او در بسیاری از موارد می شود. بنابراین اولین گام برای بهبود تمرکز، اصلاح شرایط محیط کاری و از بین بردن عوامل مساعد برای حواس‌پرتی در محیط است.</a:t>
            </a:r>
            <a:endParaRPr lang="en-US" sz="1200" kern="1200" dirty="0" smtClean="0">
              <a:solidFill>
                <a:schemeClr val="tx1"/>
              </a:solidFill>
              <a:latin typeface="+mn-lt"/>
              <a:ea typeface="+mn-ea"/>
              <a:cs typeface="+mn-cs"/>
            </a:endParaRPr>
          </a:p>
          <a:p>
            <a:pPr algn="r" rtl="1"/>
            <a:r>
              <a:rPr lang="fa-IR" sz="1200" kern="1200" dirty="0" smtClean="0">
                <a:solidFill>
                  <a:schemeClr val="tx1"/>
                </a:solidFill>
                <a:latin typeface="+mn-lt"/>
                <a:ea typeface="+mn-ea"/>
                <a:cs typeface="+mn-cs"/>
              </a:rPr>
              <a:t>در اینجا ایده هایی برای بهبود محیط فیزیکی شما وجود دارد:</a:t>
            </a:r>
            <a:endParaRPr lang="en-US" dirty="0"/>
          </a:p>
        </p:txBody>
      </p:sp>
      <p:sp>
        <p:nvSpPr>
          <p:cNvPr id="4" name="Slide Number Placeholder 3"/>
          <p:cNvSpPr>
            <a:spLocks noGrp="1"/>
          </p:cNvSpPr>
          <p:nvPr>
            <p:ph type="sldNum" sz="quarter" idx="10"/>
          </p:nvPr>
        </p:nvSpPr>
        <p:spPr/>
        <p:txBody>
          <a:bodyPr/>
          <a:lstStyle/>
          <a:p>
            <a:fld id="{AEC1F076-5608-41EB-8267-02A1444759A0}" type="slidenum">
              <a:rPr lang="en-US" smtClean="0"/>
              <a:pPr/>
              <a:t>7</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lgn="r" rtl="1"/>
            <a:r>
              <a:rPr lang="fa-IR" sz="1200" b="0" i="0" kern="1200" dirty="0" smtClean="0">
                <a:solidFill>
                  <a:schemeClr val="tx1"/>
                </a:solidFill>
                <a:latin typeface="+mn-lt"/>
                <a:ea typeface="+mn-ea"/>
                <a:cs typeface="+mn-cs"/>
              </a:rPr>
              <a:t>هرجایی</a:t>
            </a:r>
            <a:r>
              <a:rPr lang="fa-IR" sz="1200" b="0" i="0" kern="1200" baseline="0" dirty="0" smtClean="0">
                <a:solidFill>
                  <a:schemeClr val="tx1"/>
                </a:solidFill>
                <a:latin typeface="+mn-lt"/>
                <a:ea typeface="+mn-ea"/>
                <a:cs typeface="+mn-cs"/>
              </a:rPr>
              <a:t> را بهر کاری ساخته‌اند. عادت کنید محل کار ثابتی داشته باشید این به افزایش تمرکز شما کمک می کند. در مقابل وسوسه انجام کارها روی تخت خواب، روی مبل راحتی، مقابل تلویزیون، پارک و یا هر جای دیگری که مغز را ناخودآگاه به یاد انجام کارهای دیگر می‌اندازد مقاومت کنید. با الزام به نشستن پشت میز کار به مغز خود بفهمانید که شما تمایلی جز تمرکز روی کار ندارید.</a:t>
            </a:r>
            <a:endParaRPr lang="en-US" dirty="0"/>
          </a:p>
        </p:txBody>
      </p:sp>
      <p:sp>
        <p:nvSpPr>
          <p:cNvPr id="4" name="Slide Number Placeholder 3"/>
          <p:cNvSpPr>
            <a:spLocks noGrp="1"/>
          </p:cNvSpPr>
          <p:nvPr>
            <p:ph type="sldNum" sz="quarter" idx="10"/>
          </p:nvPr>
        </p:nvSpPr>
        <p:spPr/>
        <p:txBody>
          <a:bodyPr/>
          <a:lstStyle/>
          <a:p>
            <a:fld id="{AEC1F076-5608-41EB-8267-02A1444759A0}" type="slidenum">
              <a:rPr lang="en-US" smtClean="0"/>
              <a:pPr/>
              <a:t>8</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a-IR" sz="1200" b="1" kern="1200" dirty="0" smtClean="0">
                <a:solidFill>
                  <a:schemeClr val="tx1"/>
                </a:solidFill>
                <a:latin typeface="+mn-lt"/>
                <a:ea typeface="+mn-ea"/>
                <a:cs typeface="+mn-cs"/>
              </a:rPr>
              <a:t>از راحتی خود اطمینان حاصل کنید: </a:t>
            </a:r>
            <a:r>
              <a:rPr lang="fa-IR" sz="1200" kern="1200" dirty="0" smtClean="0">
                <a:solidFill>
                  <a:schemeClr val="tx1"/>
                </a:solidFill>
                <a:latin typeface="+mn-lt"/>
                <a:ea typeface="+mn-ea"/>
                <a:cs typeface="+mn-cs"/>
              </a:rPr>
              <a:t>در ابتدا مطمئن شوید که صندلی و میز کارتان  در ارتفاع مناسب برای شما می باشند تا به راحتی شروع به کار کنید. اگر صندلیتان بیش از حد بالا و یا میز کارتان کوتاه می باشد، شما احساس ناراحتی خواهید کرد، و شما را وادار می کند تا به این بهانه بلند شوید و بروید.</a:t>
            </a:r>
            <a:endParaRPr lang="en-US" sz="1200" kern="1200" dirty="0" smtClean="0">
              <a:solidFill>
                <a:schemeClr val="tx1"/>
              </a:solidFill>
              <a:latin typeface="+mn-lt"/>
              <a:ea typeface="+mn-ea"/>
              <a:cs typeface="+mn-cs"/>
            </a:endParaRPr>
          </a:p>
          <a:p>
            <a:endParaRPr lang="fa-IR" dirty="0" smtClean="0"/>
          </a:p>
          <a:p>
            <a:pPr fontAlgn="base"/>
            <a:r>
              <a:rPr lang="en-US" sz="1200" b="1" kern="1200" dirty="0" smtClean="0">
                <a:solidFill>
                  <a:schemeClr val="tx1"/>
                </a:solidFill>
                <a:latin typeface="+mn-lt"/>
                <a:ea typeface="+mn-ea"/>
                <a:cs typeface="+mn-cs"/>
              </a:rPr>
              <a:t>Chair and Table</a:t>
            </a:r>
            <a:r>
              <a:rPr lang="en-US" sz="1200" kern="1200" dirty="0" smtClean="0">
                <a:solidFill>
                  <a:schemeClr val="tx1"/>
                </a:solidFill>
                <a:latin typeface="+mn-lt"/>
                <a:ea typeface="+mn-ea"/>
                <a:cs typeface="+mn-cs"/>
              </a:rPr>
              <a:t>. Sit on a not overly comfortable chair at a table, not sprawled out on your bed. Your bed is where you sleep and dream.</a:t>
            </a:r>
          </a:p>
          <a:p>
            <a:pPr fontAlgn="base"/>
            <a:r>
              <a:rPr lang="en-US" sz="1200" b="1" kern="1200" dirty="0" smtClean="0">
                <a:solidFill>
                  <a:schemeClr val="tx1"/>
                </a:solidFill>
                <a:latin typeface="+mn-lt"/>
                <a:ea typeface="+mn-ea"/>
                <a:cs typeface="+mn-cs"/>
              </a:rPr>
              <a:t>Posture</a:t>
            </a:r>
            <a:r>
              <a:rPr lang="en-US" sz="1200" kern="1200" dirty="0" smtClean="0">
                <a:solidFill>
                  <a:schemeClr val="tx1"/>
                </a:solidFill>
                <a:latin typeface="+mn-lt"/>
                <a:ea typeface="+mn-ea"/>
                <a:cs typeface="+mn-cs"/>
              </a:rPr>
              <a:t>. Sit up straight to aid concentration rather than sprawled out in a similar-to-sleep position.</a:t>
            </a:r>
          </a:p>
          <a:p>
            <a:endParaRPr lang="en-US" dirty="0"/>
          </a:p>
        </p:txBody>
      </p:sp>
      <p:sp>
        <p:nvSpPr>
          <p:cNvPr id="4" name="Slide Number Placeholder 3"/>
          <p:cNvSpPr>
            <a:spLocks noGrp="1"/>
          </p:cNvSpPr>
          <p:nvPr>
            <p:ph type="sldNum" sz="quarter" idx="10"/>
          </p:nvPr>
        </p:nvSpPr>
        <p:spPr/>
        <p:txBody>
          <a:bodyPr/>
          <a:lstStyle/>
          <a:p>
            <a:fld id="{AEC1F076-5608-41EB-8267-02A1444759A0}" type="slidenum">
              <a:rPr lang="en-US" smtClean="0"/>
              <a:pPr/>
              <a:t>9</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lvl1pPr rtl="1">
              <a:defRPr>
                <a:solidFill>
                  <a:srgbClr val="002060"/>
                </a:solidFill>
                <a:effectLst>
                  <a:outerShdw blurRad="38100" dist="38100" dir="2700000" algn="tl">
                    <a:srgbClr val="000000">
                      <a:alpha val="43137"/>
                    </a:srgbClr>
                  </a:outerShdw>
                </a:effectLst>
                <a:cs typeface="12   Yagut_shsmrt" pitchFamily="2" charset="-78"/>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1371600" y="3886200"/>
            <a:ext cx="6400800" cy="1752600"/>
          </a:xfrm>
        </p:spPr>
        <p:txBody>
          <a:bodyPr/>
          <a:lstStyle>
            <a:lvl1pPr marL="0" indent="0" algn="ctr" rtl="1">
              <a:buNone/>
              <a:defRPr>
                <a:solidFill>
                  <a:schemeClr val="bg1"/>
                </a:solidFill>
                <a:cs typeface="B Yekan" pitchFamily="2" charset="-78"/>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4" name="Date Placeholder 3"/>
          <p:cNvSpPr>
            <a:spLocks noGrp="1"/>
          </p:cNvSpPr>
          <p:nvPr>
            <p:ph type="dt" sz="half" idx="10"/>
          </p:nvPr>
        </p:nvSpPr>
        <p:spPr/>
        <p:txBody>
          <a:bodyPr/>
          <a:lstStyle/>
          <a:p>
            <a:fld id="{6D673A98-BFD4-4928-9993-539009735481}" type="datetimeFigureOut">
              <a:rPr lang="en-US" smtClean="0"/>
              <a:pPr/>
              <a:t>7/29/2014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8F5FCCC-0104-48F8-8A2C-F91FFACA3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D673A98-BFD4-4928-9993-539009735481}" type="datetimeFigureOut">
              <a:rPr lang="en-US" smtClean="0"/>
              <a:pPr/>
              <a:t>7/29/2014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8F5FCCC-0104-48F8-8A2C-F91FFACA3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D673A98-BFD4-4928-9993-539009735481}" type="datetimeFigureOut">
              <a:rPr lang="en-US" smtClean="0"/>
              <a:pPr/>
              <a:t>7/29/2014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8F5FCCC-0104-48F8-8A2C-F91FFACA3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rtl="1">
              <a:defRPr>
                <a:solidFill>
                  <a:schemeClr val="bg2">
                    <a:lumMod val="50000"/>
                  </a:schemeClr>
                </a:solidFill>
                <a:cs typeface="12   Yagut_shsmrt" pitchFamily="2" charset="-78"/>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algn="r" rtl="1">
              <a:defRPr>
                <a:solidFill>
                  <a:schemeClr val="bg2">
                    <a:lumMod val="50000"/>
                  </a:schemeClr>
                </a:solidFill>
                <a:cs typeface="B Yekan" pitchFamily="2" charset="-78"/>
              </a:defRPr>
            </a:lvl1pPr>
            <a:lvl2pPr algn="r" rtl="1">
              <a:defRPr>
                <a:solidFill>
                  <a:schemeClr val="bg2">
                    <a:lumMod val="50000"/>
                  </a:schemeClr>
                </a:solidFill>
                <a:cs typeface="B Yekan" pitchFamily="2" charset="-78"/>
              </a:defRPr>
            </a:lvl2pPr>
            <a:lvl3pPr algn="r" rtl="1">
              <a:defRPr>
                <a:solidFill>
                  <a:schemeClr val="bg2">
                    <a:lumMod val="50000"/>
                  </a:schemeClr>
                </a:solidFill>
                <a:cs typeface="B Yekan" pitchFamily="2" charset="-78"/>
              </a:defRPr>
            </a:lvl3pPr>
            <a:lvl4pPr algn="r" rtl="1">
              <a:defRPr>
                <a:solidFill>
                  <a:schemeClr val="bg2">
                    <a:lumMod val="50000"/>
                  </a:schemeClr>
                </a:solidFill>
                <a:cs typeface="B Yekan" pitchFamily="2" charset="-78"/>
              </a:defRPr>
            </a:lvl4pPr>
            <a:lvl5pPr algn="r" rtl="1">
              <a:defRPr>
                <a:solidFill>
                  <a:schemeClr val="bg2">
                    <a:lumMod val="50000"/>
                  </a:schemeClr>
                </a:solidFill>
                <a:cs typeface="B Yekan" pitchFamily="2" charset="-78"/>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6D673A98-BFD4-4928-9993-539009735481}" type="datetimeFigureOut">
              <a:rPr lang="en-US" smtClean="0"/>
              <a:pPr/>
              <a:t>7/29/2014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8F5FCCC-0104-48F8-8A2C-F91FFACA3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6D673A98-BFD4-4928-9993-539009735481}" type="datetimeFigureOut">
              <a:rPr lang="en-US" smtClean="0"/>
              <a:pPr/>
              <a:t>7/29/2014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8F5FCCC-0104-48F8-8A2C-F91FFACA3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6D673A98-BFD4-4928-9993-539009735481}" type="datetimeFigureOut">
              <a:rPr lang="en-US" smtClean="0"/>
              <a:pPr/>
              <a:t>7/29/2014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8F5FCCC-0104-48F8-8A2C-F91FFACA3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6D673A98-BFD4-4928-9993-539009735481}" type="datetimeFigureOut">
              <a:rPr lang="en-US" smtClean="0"/>
              <a:pPr/>
              <a:t>7/29/2014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8F5FCCC-0104-48F8-8A2C-F91FFACA3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D673A98-BFD4-4928-9993-539009735481}" type="datetimeFigureOut">
              <a:rPr lang="en-US" smtClean="0"/>
              <a:pPr/>
              <a:t>7/29/2014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8F5FCCC-0104-48F8-8A2C-F91FFACA3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D673A98-BFD4-4928-9993-539009735481}" type="datetimeFigureOut">
              <a:rPr lang="en-US" smtClean="0"/>
              <a:pPr/>
              <a:t>7/29/2014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8F5FCCC-0104-48F8-8A2C-F91FFACA3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D673A98-BFD4-4928-9993-539009735481}" type="datetimeFigureOut">
              <a:rPr lang="en-US" smtClean="0"/>
              <a:pPr/>
              <a:t>7/29/2014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8F5FCCC-0104-48F8-8A2C-F91FFACA3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D673A98-BFD4-4928-9993-539009735481}" type="datetimeFigureOut">
              <a:rPr lang="en-US" smtClean="0"/>
              <a:pPr/>
              <a:t>7/29/2014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8F5FCCC-0104-48F8-8A2C-F91FFACA3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0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D673A98-BFD4-4928-9993-539009735481}" type="datetimeFigureOut">
              <a:rPr lang="en-US" smtClean="0"/>
              <a:pPr/>
              <a:t>7/29/2014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8F5FCCC-0104-48F8-8A2C-F91FFACA3B2B}" type="slidenum">
              <a:rPr lang="en-US" smtClean="0"/>
              <a:pPr/>
              <a:t>‹#›</a:t>
            </a:fld>
            <a:endParaRPr lang="en-US"/>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38.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E:\minidars works\concentration\image.jpg"/>
          <p:cNvPicPr>
            <a:picLocks noChangeAspect="1" noChangeArrowheads="1"/>
          </p:cNvPicPr>
          <p:nvPr/>
        </p:nvPicPr>
        <p:blipFill>
          <a:blip r:embed="rId3" cstate="print"/>
          <a:srcRect b="10786"/>
          <a:stretch>
            <a:fillRect/>
          </a:stretch>
        </p:blipFill>
        <p:spPr bwMode="auto">
          <a:xfrm>
            <a:off x="0" y="-1"/>
            <a:ext cx="9144000" cy="6898105"/>
          </a:xfrm>
          <a:prstGeom prst="rect">
            <a:avLst/>
          </a:prstGeom>
          <a:noFill/>
        </p:spPr>
      </p:pic>
      <p:sp>
        <p:nvSpPr>
          <p:cNvPr id="4" name="Oval 3"/>
          <p:cNvSpPr/>
          <p:nvPr/>
        </p:nvSpPr>
        <p:spPr>
          <a:xfrm>
            <a:off x="2438400" y="761999"/>
            <a:ext cx="4343400" cy="4495800"/>
          </a:xfrm>
          <a:prstGeom prst="ellipse">
            <a:avLst/>
          </a:prstGeom>
          <a:solidFill>
            <a:srgbClr val="FF0000">
              <a:alpha val="6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noFill/>
            </a:endParaRPr>
          </a:p>
        </p:txBody>
      </p:sp>
      <p:sp>
        <p:nvSpPr>
          <p:cNvPr id="2" name="Title 1"/>
          <p:cNvSpPr>
            <a:spLocks noGrp="1"/>
          </p:cNvSpPr>
          <p:nvPr>
            <p:ph type="ctrTitle"/>
          </p:nvPr>
        </p:nvSpPr>
        <p:spPr>
          <a:xfrm>
            <a:off x="1981200" y="685800"/>
            <a:ext cx="5257800" cy="4572000"/>
          </a:xfrm>
        </p:spPr>
        <p:txBody>
          <a:bodyPr>
            <a:noAutofit/>
          </a:bodyPr>
          <a:lstStyle/>
          <a:p>
            <a:r>
              <a:rPr lang="fa-IR" sz="600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Adobe Arabic" pitchFamily="18" charset="-78"/>
                <a:cs typeface="B Zar" pitchFamily="2" charset="-78"/>
              </a:rPr>
              <a:t>شما، کارتان </a:t>
            </a:r>
            <a:br>
              <a:rPr lang="fa-IR" sz="600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Adobe Arabic" pitchFamily="18" charset="-78"/>
                <a:cs typeface="B Zar" pitchFamily="2" charset="-78"/>
              </a:rPr>
            </a:br>
            <a:r>
              <a:rPr lang="fa-IR" sz="600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Adobe Arabic" pitchFamily="18" charset="-78"/>
                <a:cs typeface="B Zar" pitchFamily="2" charset="-78"/>
              </a:rPr>
              <a:t>و دیگر هیچ</a:t>
            </a:r>
            <a:br>
              <a:rPr lang="fa-IR" sz="600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Adobe Arabic" pitchFamily="18" charset="-78"/>
                <a:cs typeface="B Zar" pitchFamily="2" charset="-78"/>
              </a:rPr>
            </a:br>
            <a:r>
              <a:rPr lang="fa-IR" sz="2800" dirty="0" smtClean="0">
                <a:ln w="18415" cmpd="sng">
                  <a:solidFill>
                    <a:srgbClr val="FFFFFF"/>
                  </a:solidFill>
                  <a:prstDash val="solid"/>
                </a:ln>
                <a:solidFill>
                  <a:srgbClr val="FFFF00"/>
                </a:solidFill>
                <a:effectLst>
                  <a:outerShdw blurRad="63500" dir="3600000" algn="tl" rotWithShape="0">
                    <a:srgbClr val="000000">
                      <a:alpha val="70000"/>
                    </a:srgbClr>
                  </a:outerShdw>
                </a:effectLst>
                <a:latin typeface="Adobe Arabic" pitchFamily="18" charset="-78"/>
                <a:cs typeface="B Zar" pitchFamily="2" charset="-78"/>
              </a:rPr>
              <a:t>به همراه 8 تکنیک تمرکز</a:t>
            </a:r>
            <a:endParaRPr lang="en-US" sz="6000" dirty="0">
              <a:ln w="18415" cmpd="sng">
                <a:solidFill>
                  <a:srgbClr val="FFFFFF"/>
                </a:solidFill>
                <a:prstDash val="solid"/>
              </a:ln>
              <a:solidFill>
                <a:srgbClr val="FFFF00"/>
              </a:solidFill>
              <a:effectLst>
                <a:outerShdw blurRad="63500" dir="3600000" algn="tl" rotWithShape="0">
                  <a:srgbClr val="000000">
                    <a:alpha val="70000"/>
                  </a:srgbClr>
                </a:outerShdw>
              </a:effectLst>
              <a:latin typeface="Adobe Arabic" pitchFamily="18" charset="-78"/>
              <a:cs typeface="B Zar" pitchFamily="2" charset="-78"/>
            </a:endParaRPr>
          </a:p>
        </p:txBody>
      </p:sp>
      <p:sp>
        <p:nvSpPr>
          <p:cNvPr id="3" name="Subtitle 2"/>
          <p:cNvSpPr>
            <a:spLocks noGrp="1"/>
          </p:cNvSpPr>
          <p:nvPr>
            <p:ph type="subTitle" idx="1"/>
          </p:nvPr>
        </p:nvSpPr>
        <p:spPr>
          <a:xfrm>
            <a:off x="0" y="6019800"/>
            <a:ext cx="9144000" cy="685800"/>
          </a:xfrm>
          <a:solidFill>
            <a:schemeClr val="bg2">
              <a:lumMod val="60000"/>
              <a:lumOff val="40000"/>
            </a:schemeClr>
          </a:solidFill>
          <a:ln w="57150">
            <a:noFill/>
          </a:ln>
        </p:spPr>
        <p:txBody>
          <a:bodyPr>
            <a:noAutofit/>
          </a:bodyPr>
          <a:lstStyle/>
          <a:p>
            <a:r>
              <a:rPr lang="fa-IR" sz="3600" dirty="0" smtClean="0">
                <a:solidFill>
                  <a:srgbClr val="FFFF00"/>
                </a:solidFill>
              </a:rPr>
              <a:t>چگونه مهارت خود را در تمرکز کردن افزایش دهیم؟</a:t>
            </a:r>
            <a:endParaRPr lang="en-US" sz="3600" dirty="0">
              <a:solidFill>
                <a:srgbClr val="FFFF00"/>
              </a:solidFill>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298" name="Picture 2" descr="E:\minidars works\concentration\lichtsegel_2_gr.jpg"/>
          <p:cNvPicPr>
            <a:picLocks noChangeAspect="1" noChangeArrowheads="1"/>
          </p:cNvPicPr>
          <p:nvPr/>
        </p:nvPicPr>
        <p:blipFill>
          <a:blip r:embed="rId3" cstate="print"/>
          <a:srcRect/>
          <a:stretch>
            <a:fillRect/>
          </a:stretch>
        </p:blipFill>
        <p:spPr bwMode="auto">
          <a:xfrm>
            <a:off x="0" y="0"/>
            <a:ext cx="9144000" cy="6858000"/>
          </a:xfrm>
          <a:prstGeom prst="rect">
            <a:avLst/>
          </a:prstGeom>
          <a:noFill/>
        </p:spPr>
      </p:pic>
      <p:sp>
        <p:nvSpPr>
          <p:cNvPr id="5" name="Title 1"/>
          <p:cNvSpPr txBox="1">
            <a:spLocks/>
          </p:cNvSpPr>
          <p:nvPr/>
        </p:nvSpPr>
        <p:spPr>
          <a:xfrm>
            <a:off x="0" y="0"/>
            <a:ext cx="9144000" cy="838200"/>
          </a:xfrm>
          <a:prstGeom prst="rect">
            <a:avLst/>
          </a:prstGeom>
          <a:solidFill>
            <a:srgbClr val="FF0000"/>
          </a:solidFill>
        </p:spPr>
        <p:txBody>
          <a:bodyPr vert="horz" lIns="91440" tIns="45720" rIns="91440" bIns="45720" rtlCol="0" anchor="ctr">
            <a:normAutofit/>
          </a:bodyPr>
          <a:lstStyle/>
          <a:p>
            <a:pPr lvl="0" algn="ctr" rtl="1">
              <a:spcBef>
                <a:spcPct val="0"/>
              </a:spcBef>
            </a:pPr>
            <a:r>
              <a:rPr lang="fa-IR" sz="480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mj-lt"/>
                <a:ea typeface="+mj-ea"/>
                <a:cs typeface="B Homa" pitchFamily="2" charset="-78"/>
              </a:rPr>
              <a:t>نور، تهویه و دما</a:t>
            </a:r>
          </a:p>
        </p:txBody>
      </p:sp>
      <p:sp>
        <p:nvSpPr>
          <p:cNvPr id="7" name="Rectangle 6"/>
          <p:cNvSpPr/>
          <p:nvPr/>
        </p:nvSpPr>
        <p:spPr>
          <a:xfrm>
            <a:off x="0" y="1153180"/>
            <a:ext cx="3200400" cy="523220"/>
          </a:xfrm>
          <a:prstGeom prst="rect">
            <a:avLst/>
          </a:prstGeom>
          <a:solidFill>
            <a:srgbClr val="FF0000">
              <a:alpha val="65098"/>
            </a:srgbClr>
          </a:solidFill>
        </p:spPr>
        <p:txBody>
          <a:bodyPr wrap="square">
            <a:spAutoFit/>
          </a:bodyPr>
          <a:lstStyle/>
          <a:p>
            <a:pPr algn="r" rtl="1"/>
            <a:r>
              <a:rPr lang="fa-IR" sz="2800" dirty="0" smtClean="0">
                <a:solidFill>
                  <a:srgbClr val="FFFF00"/>
                </a:solidFill>
                <a:cs typeface="B Yekan" pitchFamily="2" charset="-78"/>
              </a:rPr>
              <a:t>1. محیط را کنترل کنید</a:t>
            </a:r>
            <a:endParaRPr lang="en-US" sz="2800" dirty="0"/>
          </a:p>
        </p:txBody>
      </p:sp>
      <p:cxnSp>
        <p:nvCxnSpPr>
          <p:cNvPr id="8" name="Straight Connector 7"/>
          <p:cNvCxnSpPr/>
          <p:nvPr/>
        </p:nvCxnSpPr>
        <p:spPr>
          <a:xfrm rot="10800000">
            <a:off x="2" y="1143000"/>
            <a:ext cx="3200398" cy="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rot="10800000">
            <a:off x="2" y="1676400"/>
            <a:ext cx="3200398"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10" name="Subtitle 2"/>
          <p:cNvSpPr txBox="1">
            <a:spLocks/>
          </p:cNvSpPr>
          <p:nvPr/>
        </p:nvSpPr>
        <p:spPr>
          <a:xfrm>
            <a:off x="0" y="6019800"/>
            <a:ext cx="9144000" cy="609600"/>
          </a:xfrm>
          <a:prstGeom prst="rect">
            <a:avLst/>
          </a:prstGeom>
          <a:solidFill>
            <a:srgbClr val="00B0F0">
              <a:alpha val="80000"/>
            </a:srgbClr>
          </a:solidFill>
          <a:ln w="57150">
            <a:noFill/>
          </a:ln>
        </p:spPr>
        <p:txBody>
          <a:bodyPr vert="horz" lIns="91440" tIns="45720" rIns="91440" bIns="45720" rtlCol="0">
            <a:noAutofit/>
          </a:bodyPr>
          <a:lstStyle/>
          <a:p>
            <a:pPr algn="r" rtl="1"/>
            <a:r>
              <a:rPr lang="fa-IR" sz="3200" dirty="0" smtClean="0">
                <a:solidFill>
                  <a:srgbClr val="FFFF00"/>
                </a:solidFill>
                <a:cs typeface="B Yekan" pitchFamily="2" charset="-78"/>
              </a:rPr>
              <a:t>نور غیرمستقیم و ثابت با شدت متوسط</a:t>
            </a:r>
            <a:endParaRPr lang="en-US" sz="3200" dirty="0">
              <a:solidFill>
                <a:srgbClr val="FFFF00"/>
              </a:solidFill>
              <a:latin typeface="ذ غث"/>
              <a:cs typeface="B Yekan" pitchFamily="2" charset="-78"/>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4994" name="Picture 2" descr="E:\minidars works\concentration\man-tablet-work.jpg"/>
          <p:cNvPicPr>
            <a:picLocks noChangeAspect="1" noChangeArrowheads="1"/>
          </p:cNvPicPr>
          <p:nvPr/>
        </p:nvPicPr>
        <p:blipFill>
          <a:blip r:embed="rId3" cstate="print"/>
          <a:srcRect r="20469"/>
          <a:stretch>
            <a:fillRect/>
          </a:stretch>
        </p:blipFill>
        <p:spPr bwMode="auto">
          <a:xfrm>
            <a:off x="0" y="762001"/>
            <a:ext cx="9144000" cy="6096000"/>
          </a:xfrm>
          <a:prstGeom prst="rect">
            <a:avLst/>
          </a:prstGeom>
          <a:noFill/>
        </p:spPr>
      </p:pic>
      <p:sp>
        <p:nvSpPr>
          <p:cNvPr id="5" name="Title 1"/>
          <p:cNvSpPr txBox="1">
            <a:spLocks/>
          </p:cNvSpPr>
          <p:nvPr/>
        </p:nvSpPr>
        <p:spPr>
          <a:xfrm>
            <a:off x="0" y="0"/>
            <a:ext cx="9144000" cy="838200"/>
          </a:xfrm>
          <a:prstGeom prst="rect">
            <a:avLst/>
          </a:prstGeom>
          <a:solidFill>
            <a:srgbClr val="FF0000"/>
          </a:solidFill>
        </p:spPr>
        <p:txBody>
          <a:bodyPr vert="horz" lIns="91440" tIns="45720" rIns="91440" bIns="45720" rtlCol="0" anchor="ctr">
            <a:normAutofit/>
          </a:bodyPr>
          <a:lstStyle/>
          <a:p>
            <a:pPr lvl="0" algn="ctr" rtl="1">
              <a:spcBef>
                <a:spcPct val="0"/>
              </a:spcBef>
            </a:pPr>
            <a:r>
              <a:rPr lang="fa-IR" sz="480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mj-lt"/>
                <a:ea typeface="+mj-ea"/>
                <a:cs typeface="B Homa" pitchFamily="2" charset="-78"/>
              </a:rPr>
              <a:t>نور، تهویه و دما</a:t>
            </a:r>
          </a:p>
        </p:txBody>
      </p:sp>
      <p:sp>
        <p:nvSpPr>
          <p:cNvPr id="6" name="Rectangle 5"/>
          <p:cNvSpPr/>
          <p:nvPr/>
        </p:nvSpPr>
        <p:spPr>
          <a:xfrm>
            <a:off x="0" y="1153180"/>
            <a:ext cx="3200400" cy="523220"/>
          </a:xfrm>
          <a:prstGeom prst="rect">
            <a:avLst/>
          </a:prstGeom>
          <a:solidFill>
            <a:srgbClr val="FF0000">
              <a:alpha val="65098"/>
            </a:srgbClr>
          </a:solidFill>
        </p:spPr>
        <p:txBody>
          <a:bodyPr wrap="square">
            <a:spAutoFit/>
          </a:bodyPr>
          <a:lstStyle/>
          <a:p>
            <a:pPr algn="r" rtl="1"/>
            <a:r>
              <a:rPr lang="fa-IR" sz="2800" dirty="0" smtClean="0">
                <a:solidFill>
                  <a:srgbClr val="FFFF00"/>
                </a:solidFill>
                <a:cs typeface="B Yekan" pitchFamily="2" charset="-78"/>
              </a:rPr>
              <a:t>1. محیط را کنترل کنید</a:t>
            </a:r>
            <a:endParaRPr lang="en-US" sz="2800" dirty="0"/>
          </a:p>
        </p:txBody>
      </p:sp>
      <p:cxnSp>
        <p:nvCxnSpPr>
          <p:cNvPr id="7" name="Straight Connector 6"/>
          <p:cNvCxnSpPr/>
          <p:nvPr/>
        </p:nvCxnSpPr>
        <p:spPr>
          <a:xfrm rot="10800000">
            <a:off x="2" y="1143000"/>
            <a:ext cx="3200398" cy="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rot="10800000">
            <a:off x="2" y="1676400"/>
            <a:ext cx="3200398"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9" name="Subtitle 2"/>
          <p:cNvSpPr txBox="1">
            <a:spLocks/>
          </p:cNvSpPr>
          <p:nvPr/>
        </p:nvSpPr>
        <p:spPr>
          <a:xfrm>
            <a:off x="0" y="6019800"/>
            <a:ext cx="9144000" cy="609600"/>
          </a:xfrm>
          <a:prstGeom prst="rect">
            <a:avLst/>
          </a:prstGeom>
          <a:solidFill>
            <a:srgbClr val="00B0F0">
              <a:alpha val="80000"/>
            </a:srgbClr>
          </a:solidFill>
          <a:ln w="57150">
            <a:noFill/>
          </a:ln>
        </p:spPr>
        <p:txBody>
          <a:bodyPr vert="horz" lIns="91440" tIns="45720" rIns="91440" bIns="45720" rtlCol="0">
            <a:noAutofit/>
          </a:bodyPr>
          <a:lstStyle/>
          <a:p>
            <a:pPr algn="r" rtl="1"/>
            <a:r>
              <a:rPr lang="fa-IR" sz="3200" dirty="0" smtClean="0">
                <a:solidFill>
                  <a:srgbClr val="FFFF00"/>
                </a:solidFill>
                <a:latin typeface="ذ غث"/>
                <a:cs typeface="B Yekan" pitchFamily="2" charset="-78"/>
              </a:rPr>
              <a:t>سیستم تهویه و تازه‌سازی هوای اتاق</a:t>
            </a:r>
            <a:endParaRPr lang="en-US" sz="3200" dirty="0">
              <a:solidFill>
                <a:srgbClr val="FFFF00"/>
              </a:solidFill>
              <a:latin typeface="ذ غث"/>
              <a:cs typeface="B Yekan" pitchFamily="2" charset="-78"/>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297" name="Picture 1" descr="E:\minidars works\concentration\Men-are-usually-too-warm-in-air-conditioning-disputes.jpg"/>
          <p:cNvPicPr>
            <a:picLocks noChangeAspect="1" noChangeArrowheads="1"/>
          </p:cNvPicPr>
          <p:nvPr/>
        </p:nvPicPr>
        <p:blipFill>
          <a:blip r:embed="rId3" cstate="print"/>
          <a:srcRect/>
          <a:stretch>
            <a:fillRect/>
          </a:stretch>
        </p:blipFill>
        <p:spPr bwMode="auto">
          <a:xfrm>
            <a:off x="0" y="757239"/>
            <a:ext cx="9144000" cy="6100761"/>
          </a:xfrm>
          <a:prstGeom prst="rect">
            <a:avLst/>
          </a:prstGeom>
          <a:noFill/>
        </p:spPr>
      </p:pic>
      <p:sp>
        <p:nvSpPr>
          <p:cNvPr id="5" name="Title 1"/>
          <p:cNvSpPr txBox="1">
            <a:spLocks/>
          </p:cNvSpPr>
          <p:nvPr/>
        </p:nvSpPr>
        <p:spPr>
          <a:xfrm>
            <a:off x="0" y="0"/>
            <a:ext cx="9144000" cy="838200"/>
          </a:xfrm>
          <a:prstGeom prst="rect">
            <a:avLst/>
          </a:prstGeom>
          <a:solidFill>
            <a:srgbClr val="FF0000"/>
          </a:solidFill>
        </p:spPr>
        <p:txBody>
          <a:bodyPr vert="horz" lIns="91440" tIns="45720" rIns="91440" bIns="45720" rtlCol="0" anchor="ctr">
            <a:normAutofit/>
          </a:bodyPr>
          <a:lstStyle/>
          <a:p>
            <a:pPr lvl="0" algn="ctr" rtl="1">
              <a:spcBef>
                <a:spcPct val="0"/>
              </a:spcBef>
            </a:pPr>
            <a:r>
              <a:rPr lang="fa-IR" sz="480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mj-lt"/>
                <a:ea typeface="+mj-ea"/>
                <a:cs typeface="B Homa" pitchFamily="2" charset="-78"/>
              </a:rPr>
              <a:t>نور، تهویه و دما</a:t>
            </a:r>
          </a:p>
        </p:txBody>
      </p:sp>
      <p:sp>
        <p:nvSpPr>
          <p:cNvPr id="4" name="Rectangle 3"/>
          <p:cNvSpPr/>
          <p:nvPr/>
        </p:nvSpPr>
        <p:spPr>
          <a:xfrm>
            <a:off x="0" y="1153180"/>
            <a:ext cx="3200400" cy="523220"/>
          </a:xfrm>
          <a:prstGeom prst="rect">
            <a:avLst/>
          </a:prstGeom>
          <a:solidFill>
            <a:srgbClr val="FF0000">
              <a:alpha val="65098"/>
            </a:srgbClr>
          </a:solidFill>
        </p:spPr>
        <p:txBody>
          <a:bodyPr wrap="square">
            <a:spAutoFit/>
          </a:bodyPr>
          <a:lstStyle/>
          <a:p>
            <a:pPr algn="r" rtl="1"/>
            <a:r>
              <a:rPr lang="fa-IR" sz="2800" dirty="0" smtClean="0">
                <a:solidFill>
                  <a:srgbClr val="FFFF00"/>
                </a:solidFill>
                <a:cs typeface="B Yekan" pitchFamily="2" charset="-78"/>
              </a:rPr>
              <a:t>1. محیط را کنترل کنید</a:t>
            </a:r>
            <a:endParaRPr lang="en-US" sz="2800" dirty="0"/>
          </a:p>
        </p:txBody>
      </p:sp>
      <p:cxnSp>
        <p:nvCxnSpPr>
          <p:cNvPr id="6" name="Straight Connector 5"/>
          <p:cNvCxnSpPr/>
          <p:nvPr/>
        </p:nvCxnSpPr>
        <p:spPr>
          <a:xfrm rot="10800000">
            <a:off x="2" y="1143000"/>
            <a:ext cx="3200398" cy="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rot="10800000">
            <a:off x="2" y="1676400"/>
            <a:ext cx="3200398"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8" name="Subtitle 2"/>
          <p:cNvSpPr txBox="1">
            <a:spLocks/>
          </p:cNvSpPr>
          <p:nvPr/>
        </p:nvSpPr>
        <p:spPr>
          <a:xfrm>
            <a:off x="0" y="6019800"/>
            <a:ext cx="9144000" cy="609600"/>
          </a:xfrm>
          <a:prstGeom prst="rect">
            <a:avLst/>
          </a:prstGeom>
          <a:solidFill>
            <a:srgbClr val="00B0F0">
              <a:alpha val="80000"/>
            </a:srgbClr>
          </a:solidFill>
          <a:ln w="57150">
            <a:noFill/>
          </a:ln>
        </p:spPr>
        <p:txBody>
          <a:bodyPr vert="horz" lIns="91440" tIns="45720" rIns="91440" bIns="45720" rtlCol="0">
            <a:noAutofit/>
          </a:bodyPr>
          <a:lstStyle/>
          <a:p>
            <a:pPr algn="r" rtl="1"/>
            <a:r>
              <a:rPr lang="fa-IR" sz="3200" dirty="0" smtClean="0">
                <a:solidFill>
                  <a:srgbClr val="FFFF00"/>
                </a:solidFill>
                <a:cs typeface="B Yekan" pitchFamily="2" charset="-78"/>
              </a:rPr>
              <a:t>تنظیم دما متناسب با عادات شخصی</a:t>
            </a:r>
            <a:endParaRPr lang="en-US" sz="3200" dirty="0">
              <a:solidFill>
                <a:srgbClr val="FFFF00"/>
              </a:solidFill>
              <a:latin typeface="ذ غث"/>
              <a:cs typeface="B Yekan" pitchFamily="2" charset="-78"/>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3" name="Picture 1"/>
          <p:cNvPicPr>
            <a:picLocks noChangeAspect="1" noChangeArrowheads="1"/>
          </p:cNvPicPr>
          <p:nvPr/>
        </p:nvPicPr>
        <p:blipFill>
          <a:blip r:embed="rId3" cstate="print"/>
          <a:srcRect l="19754" t="16000" r="16759" b="8444"/>
          <a:stretch>
            <a:fillRect/>
          </a:stretch>
        </p:blipFill>
        <p:spPr bwMode="auto">
          <a:xfrm>
            <a:off x="0" y="0"/>
            <a:ext cx="9144000" cy="6858000"/>
          </a:xfrm>
          <a:prstGeom prst="rect">
            <a:avLst/>
          </a:prstGeom>
          <a:noFill/>
          <a:ln w="9525">
            <a:noFill/>
            <a:miter lim="800000"/>
            <a:headEnd/>
            <a:tailEnd/>
          </a:ln>
          <a:effectLst/>
        </p:spPr>
      </p:pic>
      <p:sp>
        <p:nvSpPr>
          <p:cNvPr id="5" name="Title 1"/>
          <p:cNvSpPr txBox="1">
            <a:spLocks/>
          </p:cNvSpPr>
          <p:nvPr/>
        </p:nvSpPr>
        <p:spPr>
          <a:xfrm>
            <a:off x="0" y="0"/>
            <a:ext cx="9144000" cy="838200"/>
          </a:xfrm>
          <a:prstGeom prst="rect">
            <a:avLst/>
          </a:prstGeom>
          <a:solidFill>
            <a:srgbClr val="FF0000"/>
          </a:solidFill>
        </p:spPr>
        <p:txBody>
          <a:bodyPr vert="horz" lIns="91440" tIns="45720" rIns="91440" bIns="45720" rtlCol="0" anchor="ctr">
            <a:normAutofit/>
          </a:bodyPr>
          <a:lstStyle/>
          <a:p>
            <a:pPr lvl="0" algn="ctr" rtl="1">
              <a:spcBef>
                <a:spcPct val="0"/>
              </a:spcBef>
            </a:pPr>
            <a:r>
              <a:rPr lang="fa-IR" sz="480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mj-lt"/>
                <a:ea typeface="+mj-ea"/>
                <a:cs typeface="B Homa" pitchFamily="2" charset="-78"/>
              </a:rPr>
              <a:t>چیدمان مرتبط</a:t>
            </a:r>
          </a:p>
        </p:txBody>
      </p:sp>
      <p:sp>
        <p:nvSpPr>
          <p:cNvPr id="6" name="Rectangle 5"/>
          <p:cNvSpPr/>
          <p:nvPr/>
        </p:nvSpPr>
        <p:spPr>
          <a:xfrm>
            <a:off x="0" y="1153180"/>
            <a:ext cx="3200400" cy="523220"/>
          </a:xfrm>
          <a:prstGeom prst="rect">
            <a:avLst/>
          </a:prstGeom>
          <a:solidFill>
            <a:srgbClr val="FF0000">
              <a:alpha val="65098"/>
            </a:srgbClr>
          </a:solidFill>
        </p:spPr>
        <p:txBody>
          <a:bodyPr wrap="square">
            <a:spAutoFit/>
          </a:bodyPr>
          <a:lstStyle/>
          <a:p>
            <a:pPr algn="r" rtl="1"/>
            <a:r>
              <a:rPr lang="fa-IR" sz="2800" dirty="0" smtClean="0">
                <a:solidFill>
                  <a:srgbClr val="FFFF00"/>
                </a:solidFill>
                <a:cs typeface="B Yekan" pitchFamily="2" charset="-78"/>
              </a:rPr>
              <a:t>1. محیط را کنترل کنید</a:t>
            </a:r>
            <a:endParaRPr lang="en-US" sz="2800" dirty="0"/>
          </a:p>
        </p:txBody>
      </p:sp>
      <p:cxnSp>
        <p:nvCxnSpPr>
          <p:cNvPr id="7" name="Straight Connector 6"/>
          <p:cNvCxnSpPr/>
          <p:nvPr/>
        </p:nvCxnSpPr>
        <p:spPr>
          <a:xfrm rot="10800000">
            <a:off x="2" y="1143000"/>
            <a:ext cx="3200398" cy="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rot="10800000">
            <a:off x="2" y="1676400"/>
            <a:ext cx="3200398"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9" name="Subtitle 2"/>
          <p:cNvSpPr txBox="1">
            <a:spLocks/>
          </p:cNvSpPr>
          <p:nvPr/>
        </p:nvSpPr>
        <p:spPr>
          <a:xfrm>
            <a:off x="0" y="6019800"/>
            <a:ext cx="9144000" cy="609600"/>
          </a:xfrm>
          <a:prstGeom prst="rect">
            <a:avLst/>
          </a:prstGeom>
          <a:solidFill>
            <a:srgbClr val="00B0F0">
              <a:alpha val="80000"/>
            </a:srgbClr>
          </a:solidFill>
          <a:ln w="57150">
            <a:noFill/>
          </a:ln>
        </p:spPr>
        <p:txBody>
          <a:bodyPr vert="horz" lIns="91440" tIns="45720" rIns="91440" bIns="45720" rtlCol="0">
            <a:noAutofit/>
          </a:bodyPr>
          <a:lstStyle/>
          <a:p>
            <a:pPr algn="r" rtl="1"/>
            <a:r>
              <a:rPr lang="fa-IR" sz="3200" dirty="0" smtClean="0">
                <a:solidFill>
                  <a:srgbClr val="FFFF00"/>
                </a:solidFill>
                <a:cs typeface="B Yekan" pitchFamily="2" charset="-78"/>
              </a:rPr>
              <a:t>عکس‌های یادگاری را کنار بگذارید</a:t>
            </a:r>
            <a:endParaRPr lang="en-US" sz="3200" dirty="0">
              <a:solidFill>
                <a:srgbClr val="FFFF00"/>
              </a:solidFill>
              <a:cs typeface="B Yekan" pitchFamily="2" charset="-78"/>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3" name="Picture 1"/>
          <p:cNvPicPr>
            <a:picLocks noChangeAspect="1" noChangeArrowheads="1"/>
          </p:cNvPicPr>
          <p:nvPr/>
        </p:nvPicPr>
        <p:blipFill>
          <a:blip r:embed="rId3" cstate="print"/>
          <a:srcRect l="19754" t="16000" r="16759" b="8444"/>
          <a:stretch>
            <a:fillRect/>
          </a:stretch>
        </p:blipFill>
        <p:spPr bwMode="auto">
          <a:xfrm>
            <a:off x="0" y="0"/>
            <a:ext cx="9144000" cy="6858000"/>
          </a:xfrm>
          <a:prstGeom prst="rect">
            <a:avLst/>
          </a:prstGeom>
          <a:noFill/>
          <a:ln w="9525">
            <a:noFill/>
            <a:miter lim="800000"/>
            <a:headEnd/>
            <a:tailEnd/>
          </a:ln>
          <a:effectLst/>
        </p:spPr>
      </p:pic>
      <p:sp>
        <p:nvSpPr>
          <p:cNvPr id="5" name="Title 1"/>
          <p:cNvSpPr txBox="1">
            <a:spLocks/>
          </p:cNvSpPr>
          <p:nvPr/>
        </p:nvSpPr>
        <p:spPr>
          <a:xfrm>
            <a:off x="0" y="0"/>
            <a:ext cx="9144000" cy="838200"/>
          </a:xfrm>
          <a:prstGeom prst="rect">
            <a:avLst/>
          </a:prstGeom>
          <a:solidFill>
            <a:srgbClr val="FF0000"/>
          </a:solidFill>
        </p:spPr>
        <p:txBody>
          <a:bodyPr vert="horz" lIns="91440" tIns="45720" rIns="91440" bIns="45720" rtlCol="0" anchor="ctr">
            <a:normAutofit/>
          </a:bodyPr>
          <a:lstStyle/>
          <a:p>
            <a:pPr lvl="0" algn="ctr" rtl="1">
              <a:spcBef>
                <a:spcPct val="0"/>
              </a:spcBef>
            </a:pPr>
            <a:r>
              <a:rPr lang="fa-IR" sz="480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mj-lt"/>
                <a:ea typeface="+mj-ea"/>
                <a:cs typeface="B Homa" pitchFamily="2" charset="-78"/>
              </a:rPr>
              <a:t>چیدمان مرتبط</a:t>
            </a:r>
          </a:p>
        </p:txBody>
      </p:sp>
      <p:sp>
        <p:nvSpPr>
          <p:cNvPr id="6" name="Rectangle 5"/>
          <p:cNvSpPr/>
          <p:nvPr/>
        </p:nvSpPr>
        <p:spPr>
          <a:xfrm>
            <a:off x="0" y="1153180"/>
            <a:ext cx="3200400" cy="523220"/>
          </a:xfrm>
          <a:prstGeom prst="rect">
            <a:avLst/>
          </a:prstGeom>
          <a:solidFill>
            <a:srgbClr val="FF0000">
              <a:alpha val="65098"/>
            </a:srgbClr>
          </a:solidFill>
        </p:spPr>
        <p:txBody>
          <a:bodyPr wrap="square">
            <a:spAutoFit/>
          </a:bodyPr>
          <a:lstStyle/>
          <a:p>
            <a:pPr algn="r" rtl="1"/>
            <a:r>
              <a:rPr lang="fa-IR" sz="2800" dirty="0" smtClean="0">
                <a:solidFill>
                  <a:srgbClr val="FFFF00"/>
                </a:solidFill>
                <a:cs typeface="B Yekan" pitchFamily="2" charset="-78"/>
              </a:rPr>
              <a:t>1. محیط را کنترل کنید</a:t>
            </a:r>
            <a:endParaRPr lang="en-US" sz="2800" dirty="0"/>
          </a:p>
        </p:txBody>
      </p:sp>
      <p:cxnSp>
        <p:nvCxnSpPr>
          <p:cNvPr id="7" name="Straight Connector 6"/>
          <p:cNvCxnSpPr/>
          <p:nvPr/>
        </p:nvCxnSpPr>
        <p:spPr>
          <a:xfrm rot="10800000">
            <a:off x="2" y="1143000"/>
            <a:ext cx="3200398" cy="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rot="10800000">
            <a:off x="2" y="1676400"/>
            <a:ext cx="3200398"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9" name="Subtitle 2"/>
          <p:cNvSpPr txBox="1">
            <a:spLocks/>
          </p:cNvSpPr>
          <p:nvPr/>
        </p:nvSpPr>
        <p:spPr>
          <a:xfrm>
            <a:off x="0" y="6019800"/>
            <a:ext cx="9144000" cy="609600"/>
          </a:xfrm>
          <a:prstGeom prst="rect">
            <a:avLst/>
          </a:prstGeom>
          <a:solidFill>
            <a:srgbClr val="00B0F0">
              <a:alpha val="80000"/>
            </a:srgbClr>
          </a:solidFill>
          <a:ln w="57150">
            <a:noFill/>
          </a:ln>
        </p:spPr>
        <p:txBody>
          <a:bodyPr vert="horz" lIns="91440" tIns="45720" rIns="91440" bIns="45720" rtlCol="0">
            <a:noAutofit/>
          </a:bodyPr>
          <a:lstStyle/>
          <a:p>
            <a:pPr algn="r" rtl="1"/>
            <a:r>
              <a:rPr lang="fa-IR" sz="3200" dirty="0" smtClean="0">
                <a:solidFill>
                  <a:srgbClr val="FFFF00"/>
                </a:solidFill>
                <a:cs typeface="B Yekan" pitchFamily="2" charset="-78"/>
              </a:rPr>
              <a:t>مستندات مربوط به پروژه یا کارهای دیگر را کنار بگذارید</a:t>
            </a:r>
            <a:endParaRPr lang="en-US" sz="3200" dirty="0" smtClean="0">
              <a:solidFill>
                <a:srgbClr val="FFFF00"/>
              </a:solidFill>
              <a:cs typeface="B Yekan" pitchFamily="2" charset="-78"/>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E:\minidars works\concentration\0628_music_office_630x420.jpg"/>
          <p:cNvPicPr>
            <a:picLocks noChangeAspect="1" noChangeArrowheads="1"/>
          </p:cNvPicPr>
          <p:nvPr/>
        </p:nvPicPr>
        <p:blipFill>
          <a:blip r:embed="rId3" cstate="print"/>
          <a:srcRect/>
          <a:stretch>
            <a:fillRect/>
          </a:stretch>
        </p:blipFill>
        <p:spPr bwMode="auto">
          <a:xfrm flipH="1">
            <a:off x="0" y="762000"/>
            <a:ext cx="9144000" cy="6096000"/>
          </a:xfrm>
          <a:prstGeom prst="rect">
            <a:avLst/>
          </a:prstGeom>
          <a:noFill/>
        </p:spPr>
      </p:pic>
      <p:sp>
        <p:nvSpPr>
          <p:cNvPr id="5" name="Title 1"/>
          <p:cNvSpPr txBox="1">
            <a:spLocks/>
          </p:cNvSpPr>
          <p:nvPr/>
        </p:nvSpPr>
        <p:spPr>
          <a:xfrm>
            <a:off x="0" y="0"/>
            <a:ext cx="9144000" cy="838200"/>
          </a:xfrm>
          <a:prstGeom prst="rect">
            <a:avLst/>
          </a:prstGeom>
          <a:solidFill>
            <a:srgbClr val="FF0000"/>
          </a:solidFill>
        </p:spPr>
        <p:txBody>
          <a:bodyPr vert="horz" lIns="91440" tIns="45720" rIns="91440" bIns="45720" rtlCol="0" anchor="ctr">
            <a:normAutofit/>
          </a:bodyPr>
          <a:lstStyle/>
          <a:p>
            <a:pPr lvl="0" algn="ctr" rtl="1">
              <a:spcBef>
                <a:spcPct val="0"/>
              </a:spcBef>
            </a:pPr>
            <a:r>
              <a:rPr lang="fa-IR" sz="480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mj-lt"/>
                <a:ea typeface="+mj-ea"/>
                <a:cs typeface="B Homa" pitchFamily="2" charset="-78"/>
              </a:rPr>
              <a:t>موسیقی یا سکوت؟ مسئله این است</a:t>
            </a:r>
          </a:p>
        </p:txBody>
      </p:sp>
      <p:sp>
        <p:nvSpPr>
          <p:cNvPr id="6" name="Rectangle 5"/>
          <p:cNvSpPr/>
          <p:nvPr/>
        </p:nvSpPr>
        <p:spPr>
          <a:xfrm>
            <a:off x="0" y="1153180"/>
            <a:ext cx="3200400" cy="523220"/>
          </a:xfrm>
          <a:prstGeom prst="rect">
            <a:avLst/>
          </a:prstGeom>
          <a:solidFill>
            <a:srgbClr val="FF0000">
              <a:alpha val="65098"/>
            </a:srgbClr>
          </a:solidFill>
        </p:spPr>
        <p:txBody>
          <a:bodyPr wrap="square">
            <a:spAutoFit/>
          </a:bodyPr>
          <a:lstStyle/>
          <a:p>
            <a:pPr algn="r" rtl="1"/>
            <a:r>
              <a:rPr lang="fa-IR" sz="2800" dirty="0" smtClean="0">
                <a:solidFill>
                  <a:srgbClr val="FFFF00"/>
                </a:solidFill>
                <a:cs typeface="B Yekan" pitchFamily="2" charset="-78"/>
              </a:rPr>
              <a:t>1. محیط را کنترل کنید</a:t>
            </a:r>
            <a:endParaRPr lang="en-US" sz="2800" dirty="0"/>
          </a:p>
        </p:txBody>
      </p:sp>
      <p:cxnSp>
        <p:nvCxnSpPr>
          <p:cNvPr id="7" name="Straight Connector 6"/>
          <p:cNvCxnSpPr/>
          <p:nvPr/>
        </p:nvCxnSpPr>
        <p:spPr>
          <a:xfrm rot="10800000">
            <a:off x="2" y="1143000"/>
            <a:ext cx="3200398" cy="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rot="10800000">
            <a:off x="2" y="1676400"/>
            <a:ext cx="3200398"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9" name="Subtitle 2"/>
          <p:cNvSpPr txBox="1">
            <a:spLocks/>
          </p:cNvSpPr>
          <p:nvPr/>
        </p:nvSpPr>
        <p:spPr>
          <a:xfrm>
            <a:off x="0" y="6019800"/>
            <a:ext cx="9144000" cy="609600"/>
          </a:xfrm>
          <a:prstGeom prst="rect">
            <a:avLst/>
          </a:prstGeom>
          <a:solidFill>
            <a:srgbClr val="00B0F0">
              <a:alpha val="80000"/>
            </a:srgbClr>
          </a:solidFill>
          <a:ln w="57150">
            <a:noFill/>
          </a:ln>
        </p:spPr>
        <p:txBody>
          <a:bodyPr vert="horz" lIns="91440" tIns="45720" rIns="91440" bIns="45720" rtlCol="0">
            <a:noAutofit/>
          </a:bodyPr>
          <a:lstStyle/>
          <a:p>
            <a:pPr algn="r" rtl="1"/>
            <a:r>
              <a:rPr lang="fa-IR" sz="3200" dirty="0" smtClean="0">
                <a:solidFill>
                  <a:srgbClr val="FFFF00"/>
                </a:solidFill>
                <a:cs typeface="B Yekan" pitchFamily="2" charset="-78"/>
              </a:rPr>
              <a:t>موسیقی تمرکز خود را بیابید</a:t>
            </a:r>
            <a:endParaRPr lang="en-US" sz="3200" dirty="0" smtClean="0">
              <a:solidFill>
                <a:srgbClr val="FFFF00"/>
              </a:solidFill>
              <a:cs typeface="B Yekan" pitchFamily="2" charset="-78"/>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a-IR" dirty="0" smtClean="0"/>
              <a:t>عادات روزانه</a:t>
            </a:r>
            <a:endParaRPr lang="en-US" dirty="0"/>
          </a:p>
        </p:txBody>
      </p:sp>
      <p:sp>
        <p:nvSpPr>
          <p:cNvPr id="3" name="Content Placeholder 2"/>
          <p:cNvSpPr>
            <a:spLocks noGrp="1"/>
          </p:cNvSpPr>
          <p:nvPr>
            <p:ph idx="1"/>
          </p:nvPr>
        </p:nvSpPr>
        <p:spPr/>
        <p:txBody>
          <a:bodyPr/>
          <a:lstStyle/>
          <a:p>
            <a:endParaRPr lang="en-US" dirty="0"/>
          </a:p>
        </p:txBody>
      </p:sp>
      <p:pic>
        <p:nvPicPr>
          <p:cNvPr id="3074" name="Picture 2" descr="E:\minidars works\concentration\10-reasons-why-you-cant-concentrate-704x400.jpg"/>
          <p:cNvPicPr>
            <a:picLocks noChangeAspect="1" noChangeArrowheads="1"/>
          </p:cNvPicPr>
          <p:nvPr/>
        </p:nvPicPr>
        <p:blipFill>
          <a:blip r:embed="rId3" cstate="print"/>
          <a:srcRect l="16084"/>
          <a:stretch>
            <a:fillRect/>
          </a:stretch>
        </p:blipFill>
        <p:spPr bwMode="auto">
          <a:xfrm>
            <a:off x="0" y="666750"/>
            <a:ext cx="9144000" cy="6191251"/>
          </a:xfrm>
          <a:prstGeom prst="rect">
            <a:avLst/>
          </a:prstGeom>
          <a:noFill/>
        </p:spPr>
      </p:pic>
      <p:sp>
        <p:nvSpPr>
          <p:cNvPr id="5" name="Oval 4"/>
          <p:cNvSpPr/>
          <p:nvPr/>
        </p:nvSpPr>
        <p:spPr>
          <a:xfrm>
            <a:off x="2438400" y="1295400"/>
            <a:ext cx="3124200" cy="3048000"/>
          </a:xfrm>
          <a:prstGeom prst="ellipse">
            <a:avLst/>
          </a:prstGeom>
          <a:solidFill>
            <a:srgbClr val="FF0000">
              <a:alpha val="6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r>
              <a:rPr lang="fa-IR" sz="9600" dirty="0" smtClean="0">
                <a:solidFill>
                  <a:schemeClr val="tx1"/>
                </a:solidFill>
                <a:cs typeface="B Titr" pitchFamily="2" charset="-78"/>
              </a:rPr>
              <a:t>2</a:t>
            </a:r>
          </a:p>
          <a:p>
            <a:pPr algn="ctr" rtl="1"/>
            <a:r>
              <a:rPr lang="fa-IR" sz="3200" dirty="0" smtClean="0">
                <a:solidFill>
                  <a:schemeClr val="tx1"/>
                </a:solidFill>
                <a:cs typeface="B Yekan" pitchFamily="2" charset="-78"/>
              </a:rPr>
              <a:t>اصلاح عادات روزانه</a:t>
            </a:r>
            <a:endParaRPr lang="en-US" sz="3200" dirty="0">
              <a:solidFill>
                <a:schemeClr val="tx1"/>
              </a:solidFill>
              <a:cs typeface="B Yekan" pitchFamily="2" charset="-78"/>
            </a:endParaRPr>
          </a:p>
        </p:txBody>
      </p:sp>
      <p:sp>
        <p:nvSpPr>
          <p:cNvPr id="6" name="Subtitle 2"/>
          <p:cNvSpPr txBox="1">
            <a:spLocks/>
          </p:cNvSpPr>
          <p:nvPr/>
        </p:nvSpPr>
        <p:spPr>
          <a:xfrm>
            <a:off x="0" y="0"/>
            <a:ext cx="9144000" cy="685800"/>
          </a:xfrm>
          <a:prstGeom prst="rect">
            <a:avLst/>
          </a:prstGeom>
          <a:solidFill>
            <a:srgbClr val="00B0F0"/>
          </a:solidFill>
          <a:ln w="57150">
            <a:noFill/>
          </a:ln>
        </p:spPr>
        <p:txBody>
          <a:bodyPr vert="horz" lIns="91440" tIns="45720" rIns="91440" bIns="45720" rtlCol="0">
            <a:noAutofit/>
          </a:bodyPr>
          <a:lstStyle/>
          <a:p>
            <a:pPr algn="ctr" rtl="1"/>
            <a:r>
              <a:rPr lang="fa-IR" sz="3200" dirty="0" smtClean="0">
                <a:solidFill>
                  <a:srgbClr val="FFFF00"/>
                </a:solidFill>
                <a:latin typeface="ذ غث"/>
                <a:cs typeface="B Yekan" pitchFamily="2" charset="-78"/>
              </a:rPr>
              <a:t>یک عادات، خوب یا بد، در طول زمان ایجاد می‌شود</a:t>
            </a:r>
            <a:endParaRPr lang="en-US" sz="3200" dirty="0">
              <a:solidFill>
                <a:srgbClr val="FFFF00"/>
              </a:solidFill>
              <a:latin typeface="ذ غث"/>
              <a:cs typeface="B Yekan" pitchFamily="2" charset="-78"/>
            </a:endParaRPr>
          </a:p>
        </p:txBody>
      </p:sp>
      <p:sp>
        <p:nvSpPr>
          <p:cNvPr id="7" name="Subtitle 2"/>
          <p:cNvSpPr txBox="1">
            <a:spLocks/>
          </p:cNvSpPr>
          <p:nvPr/>
        </p:nvSpPr>
        <p:spPr>
          <a:xfrm>
            <a:off x="0" y="6172200"/>
            <a:ext cx="9144000" cy="685800"/>
          </a:xfrm>
          <a:prstGeom prst="rect">
            <a:avLst/>
          </a:prstGeom>
          <a:solidFill>
            <a:srgbClr val="00B0F0"/>
          </a:solidFill>
          <a:ln w="57150">
            <a:noFill/>
          </a:ln>
        </p:spPr>
        <p:txBody>
          <a:bodyPr vert="horz" lIns="91440" tIns="45720" rIns="91440" bIns="45720" rtlCol="0">
            <a:noAutofit/>
          </a:bodyPr>
          <a:lstStyle/>
          <a:p>
            <a:pPr algn="ctr" rtl="1"/>
            <a:r>
              <a:rPr lang="fa-IR" sz="2800" dirty="0" smtClean="0">
                <a:cs typeface="B Yekan" pitchFamily="2" charset="-78"/>
              </a:rPr>
              <a:t>اصلاح برخی عادات روزانه باعث بهبود تمرکز هنگام کار می‌شود</a:t>
            </a:r>
            <a:endParaRPr lang="en-US" sz="2800" dirty="0">
              <a:cs typeface="B Yekan" pitchFamily="2" charset="-78"/>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E:\minidars works\concentration\Drink-Water.jpg"/>
          <p:cNvPicPr>
            <a:picLocks noChangeAspect="1" noChangeArrowheads="1"/>
          </p:cNvPicPr>
          <p:nvPr/>
        </p:nvPicPr>
        <p:blipFill>
          <a:blip r:embed="rId3" cstate="print"/>
          <a:srcRect/>
          <a:stretch>
            <a:fillRect/>
          </a:stretch>
        </p:blipFill>
        <p:spPr bwMode="auto">
          <a:xfrm>
            <a:off x="0" y="774308"/>
            <a:ext cx="9144000" cy="6083692"/>
          </a:xfrm>
          <a:prstGeom prst="rect">
            <a:avLst/>
          </a:prstGeom>
          <a:noFill/>
        </p:spPr>
      </p:pic>
      <p:sp>
        <p:nvSpPr>
          <p:cNvPr id="4" name="Rectangle 3"/>
          <p:cNvSpPr/>
          <p:nvPr/>
        </p:nvSpPr>
        <p:spPr>
          <a:xfrm>
            <a:off x="0" y="1153180"/>
            <a:ext cx="3657600" cy="523220"/>
          </a:xfrm>
          <a:prstGeom prst="rect">
            <a:avLst/>
          </a:prstGeom>
          <a:solidFill>
            <a:srgbClr val="FF0000">
              <a:alpha val="65098"/>
            </a:srgbClr>
          </a:solidFill>
        </p:spPr>
        <p:txBody>
          <a:bodyPr wrap="square">
            <a:spAutoFit/>
          </a:bodyPr>
          <a:lstStyle/>
          <a:p>
            <a:pPr algn="r" rtl="1"/>
            <a:r>
              <a:rPr lang="fa-IR" sz="2800" dirty="0" smtClean="0">
                <a:solidFill>
                  <a:srgbClr val="FFFF00"/>
                </a:solidFill>
                <a:cs typeface="B Yekan" pitchFamily="2" charset="-78"/>
              </a:rPr>
              <a:t>2. عادات‌تان را اصلاح کنید</a:t>
            </a:r>
            <a:endParaRPr lang="en-US" sz="2800" dirty="0"/>
          </a:p>
        </p:txBody>
      </p:sp>
      <p:cxnSp>
        <p:nvCxnSpPr>
          <p:cNvPr id="5" name="Straight Connector 4"/>
          <p:cNvCxnSpPr/>
          <p:nvPr/>
        </p:nvCxnSpPr>
        <p:spPr>
          <a:xfrm rot="10800000">
            <a:off x="2" y="1143000"/>
            <a:ext cx="3657598" cy="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rot="10800000">
            <a:off x="2" y="1676400"/>
            <a:ext cx="3657598"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7" name="Title 1"/>
          <p:cNvSpPr txBox="1">
            <a:spLocks/>
          </p:cNvSpPr>
          <p:nvPr/>
        </p:nvSpPr>
        <p:spPr>
          <a:xfrm>
            <a:off x="0" y="0"/>
            <a:ext cx="9144000" cy="838200"/>
          </a:xfrm>
          <a:prstGeom prst="rect">
            <a:avLst/>
          </a:prstGeom>
          <a:solidFill>
            <a:srgbClr val="FF0000"/>
          </a:solidFill>
        </p:spPr>
        <p:txBody>
          <a:bodyPr vert="horz" lIns="91440" tIns="45720" rIns="91440" bIns="45720" rtlCol="0" anchor="ctr">
            <a:normAutofit/>
          </a:bodyPr>
          <a:lstStyle/>
          <a:p>
            <a:pPr lvl="0" algn="ctr" rtl="1">
              <a:spcBef>
                <a:spcPct val="0"/>
              </a:spcBef>
            </a:pPr>
            <a:r>
              <a:rPr lang="fa-IR" sz="480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mj-lt"/>
                <a:ea typeface="+mj-ea"/>
                <a:cs typeface="B Homa" pitchFamily="2" charset="-78"/>
              </a:rPr>
              <a:t>آب بنوشید</a:t>
            </a:r>
          </a:p>
        </p:txBody>
      </p:sp>
      <p:sp>
        <p:nvSpPr>
          <p:cNvPr id="10" name="Subtitle 2"/>
          <p:cNvSpPr txBox="1">
            <a:spLocks/>
          </p:cNvSpPr>
          <p:nvPr/>
        </p:nvSpPr>
        <p:spPr>
          <a:xfrm>
            <a:off x="0" y="6019800"/>
            <a:ext cx="9144000" cy="609600"/>
          </a:xfrm>
          <a:prstGeom prst="rect">
            <a:avLst/>
          </a:prstGeom>
          <a:solidFill>
            <a:srgbClr val="00B0F0">
              <a:alpha val="80000"/>
            </a:srgbClr>
          </a:solidFill>
          <a:ln w="57150">
            <a:noFill/>
          </a:ln>
        </p:spPr>
        <p:txBody>
          <a:bodyPr vert="horz" lIns="91440" tIns="45720" rIns="91440" bIns="45720" rtlCol="0">
            <a:noAutofit/>
          </a:bodyPr>
          <a:lstStyle/>
          <a:p>
            <a:pPr algn="r" rtl="1"/>
            <a:r>
              <a:rPr lang="fa-IR" sz="3200" dirty="0" smtClean="0">
                <a:solidFill>
                  <a:srgbClr val="FFFF00"/>
                </a:solidFill>
                <a:cs typeface="B Yekan" pitchFamily="2" charset="-78"/>
              </a:rPr>
              <a:t>تسهیل جریان خون در مغز و افزایش هشیاری</a:t>
            </a:r>
            <a:endParaRPr lang="en-US" sz="3200" dirty="0" smtClean="0">
              <a:solidFill>
                <a:srgbClr val="FFFF00"/>
              </a:solidFill>
              <a:cs typeface="B Yekan" pitchFamily="2" charset="-78"/>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E:\minidars works\concentration\Healthy-Breakfast-Honey.jpg"/>
          <p:cNvPicPr>
            <a:picLocks noChangeAspect="1" noChangeArrowheads="1"/>
          </p:cNvPicPr>
          <p:nvPr/>
        </p:nvPicPr>
        <p:blipFill>
          <a:blip r:embed="rId3" cstate="print"/>
          <a:srcRect/>
          <a:stretch>
            <a:fillRect/>
          </a:stretch>
        </p:blipFill>
        <p:spPr bwMode="auto">
          <a:xfrm>
            <a:off x="0" y="641821"/>
            <a:ext cx="9144000" cy="6216179"/>
          </a:xfrm>
          <a:prstGeom prst="rect">
            <a:avLst/>
          </a:prstGeom>
          <a:noFill/>
        </p:spPr>
      </p:pic>
      <p:sp>
        <p:nvSpPr>
          <p:cNvPr id="8" name="Title 1"/>
          <p:cNvSpPr txBox="1">
            <a:spLocks/>
          </p:cNvSpPr>
          <p:nvPr/>
        </p:nvSpPr>
        <p:spPr>
          <a:xfrm>
            <a:off x="0" y="0"/>
            <a:ext cx="9144000" cy="838200"/>
          </a:xfrm>
          <a:prstGeom prst="rect">
            <a:avLst/>
          </a:prstGeom>
          <a:solidFill>
            <a:srgbClr val="FF0000"/>
          </a:solidFill>
        </p:spPr>
        <p:txBody>
          <a:bodyPr vert="horz" lIns="91440" tIns="45720" rIns="91440" bIns="45720" rtlCol="0" anchor="ctr">
            <a:normAutofit/>
          </a:bodyPr>
          <a:lstStyle/>
          <a:p>
            <a:pPr lvl="0" algn="ctr" rtl="1">
              <a:spcBef>
                <a:spcPct val="0"/>
              </a:spcBef>
            </a:pPr>
            <a:r>
              <a:rPr lang="fa-IR" sz="480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mj-lt"/>
                <a:ea typeface="+mj-ea"/>
                <a:cs typeface="B Homa" pitchFamily="2" charset="-78"/>
              </a:rPr>
              <a:t>صبحانه مناسب بخورید</a:t>
            </a:r>
          </a:p>
        </p:txBody>
      </p:sp>
      <p:sp>
        <p:nvSpPr>
          <p:cNvPr id="9" name="Rectangle 8"/>
          <p:cNvSpPr/>
          <p:nvPr/>
        </p:nvSpPr>
        <p:spPr>
          <a:xfrm>
            <a:off x="0" y="1153180"/>
            <a:ext cx="3657600" cy="523220"/>
          </a:xfrm>
          <a:prstGeom prst="rect">
            <a:avLst/>
          </a:prstGeom>
          <a:solidFill>
            <a:srgbClr val="FF0000">
              <a:alpha val="65098"/>
            </a:srgbClr>
          </a:solidFill>
        </p:spPr>
        <p:txBody>
          <a:bodyPr wrap="square">
            <a:spAutoFit/>
          </a:bodyPr>
          <a:lstStyle/>
          <a:p>
            <a:pPr algn="r" rtl="1"/>
            <a:r>
              <a:rPr lang="fa-IR" sz="2800" dirty="0" smtClean="0">
                <a:solidFill>
                  <a:srgbClr val="FFFF00"/>
                </a:solidFill>
                <a:cs typeface="B Yekan" pitchFamily="2" charset="-78"/>
              </a:rPr>
              <a:t>2. عادات‌تان را اصلاح کنید</a:t>
            </a:r>
            <a:endParaRPr lang="en-US" sz="2800" dirty="0"/>
          </a:p>
        </p:txBody>
      </p:sp>
      <p:cxnSp>
        <p:nvCxnSpPr>
          <p:cNvPr id="10" name="Straight Connector 9"/>
          <p:cNvCxnSpPr/>
          <p:nvPr/>
        </p:nvCxnSpPr>
        <p:spPr>
          <a:xfrm rot="10800000">
            <a:off x="2" y="1143000"/>
            <a:ext cx="3657598" cy="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rot="10800000">
            <a:off x="2" y="1676400"/>
            <a:ext cx="3657598" cy="0"/>
          </a:xfrm>
          <a:prstGeom prst="line">
            <a:avLst/>
          </a:prstGeom>
          <a:ln w="57150"/>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E:\minidars works\concentration\54050.jpg"/>
          <p:cNvPicPr>
            <a:picLocks noChangeAspect="1" noChangeArrowheads="1"/>
          </p:cNvPicPr>
          <p:nvPr/>
        </p:nvPicPr>
        <p:blipFill>
          <a:blip r:embed="rId3" cstate="print"/>
          <a:srcRect/>
          <a:stretch>
            <a:fillRect/>
          </a:stretch>
        </p:blipFill>
        <p:spPr bwMode="auto">
          <a:xfrm>
            <a:off x="0" y="0"/>
            <a:ext cx="9144000" cy="6858000"/>
          </a:xfrm>
          <a:prstGeom prst="rect">
            <a:avLst/>
          </a:prstGeom>
          <a:noFill/>
        </p:spPr>
      </p:pic>
      <p:sp>
        <p:nvSpPr>
          <p:cNvPr id="5" name="Title 1"/>
          <p:cNvSpPr txBox="1">
            <a:spLocks/>
          </p:cNvSpPr>
          <p:nvPr/>
        </p:nvSpPr>
        <p:spPr>
          <a:xfrm>
            <a:off x="0" y="0"/>
            <a:ext cx="9144000" cy="838200"/>
          </a:xfrm>
          <a:prstGeom prst="rect">
            <a:avLst/>
          </a:prstGeom>
          <a:solidFill>
            <a:srgbClr val="FF0000"/>
          </a:solidFill>
        </p:spPr>
        <p:txBody>
          <a:bodyPr vert="horz" lIns="91440" tIns="45720" rIns="91440" bIns="45720" rtlCol="0" anchor="ctr">
            <a:normAutofit/>
          </a:bodyPr>
          <a:lstStyle/>
          <a:p>
            <a:pPr lvl="0" algn="ctr" rtl="1">
              <a:spcBef>
                <a:spcPct val="0"/>
              </a:spcBef>
            </a:pPr>
            <a:r>
              <a:rPr lang="fa-IR" sz="480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mj-lt"/>
                <a:ea typeface="+mj-ea"/>
                <a:cs typeface="B Homa" pitchFamily="2" charset="-78"/>
              </a:rPr>
              <a:t>بلند شوید و دوری بزنید</a:t>
            </a:r>
          </a:p>
        </p:txBody>
      </p:sp>
      <p:sp>
        <p:nvSpPr>
          <p:cNvPr id="6" name="Rectangle 5"/>
          <p:cNvSpPr/>
          <p:nvPr/>
        </p:nvSpPr>
        <p:spPr>
          <a:xfrm>
            <a:off x="0" y="1153180"/>
            <a:ext cx="3657600" cy="523220"/>
          </a:xfrm>
          <a:prstGeom prst="rect">
            <a:avLst/>
          </a:prstGeom>
          <a:solidFill>
            <a:srgbClr val="FF0000">
              <a:alpha val="65098"/>
            </a:srgbClr>
          </a:solidFill>
        </p:spPr>
        <p:txBody>
          <a:bodyPr wrap="square">
            <a:spAutoFit/>
          </a:bodyPr>
          <a:lstStyle/>
          <a:p>
            <a:pPr algn="r" rtl="1"/>
            <a:r>
              <a:rPr lang="fa-IR" sz="2800" dirty="0" smtClean="0">
                <a:solidFill>
                  <a:srgbClr val="FFFF00"/>
                </a:solidFill>
                <a:cs typeface="B Yekan" pitchFamily="2" charset="-78"/>
              </a:rPr>
              <a:t>2. عادات‌تان را اصلاح کنید</a:t>
            </a:r>
            <a:endParaRPr lang="en-US" sz="2800" dirty="0"/>
          </a:p>
        </p:txBody>
      </p:sp>
      <p:cxnSp>
        <p:nvCxnSpPr>
          <p:cNvPr id="7" name="Straight Connector 6"/>
          <p:cNvCxnSpPr/>
          <p:nvPr/>
        </p:nvCxnSpPr>
        <p:spPr>
          <a:xfrm rot="10800000">
            <a:off x="2" y="1143000"/>
            <a:ext cx="3657598" cy="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rot="10800000">
            <a:off x="2" y="1676400"/>
            <a:ext cx="3657598"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9" name="Subtitle 2"/>
          <p:cNvSpPr txBox="1">
            <a:spLocks/>
          </p:cNvSpPr>
          <p:nvPr/>
        </p:nvSpPr>
        <p:spPr>
          <a:xfrm>
            <a:off x="0" y="4572000"/>
            <a:ext cx="9144000" cy="609600"/>
          </a:xfrm>
          <a:prstGeom prst="rect">
            <a:avLst/>
          </a:prstGeom>
          <a:solidFill>
            <a:srgbClr val="00B0F0">
              <a:alpha val="80000"/>
            </a:srgbClr>
          </a:solidFill>
          <a:ln w="57150">
            <a:noFill/>
          </a:ln>
        </p:spPr>
        <p:txBody>
          <a:bodyPr vert="horz" lIns="91440" tIns="45720" rIns="91440" bIns="45720" rtlCol="0">
            <a:noAutofit/>
          </a:bodyPr>
          <a:lstStyle/>
          <a:p>
            <a:pPr algn="r" rtl="1"/>
            <a:r>
              <a:rPr lang="fa-IR" sz="3200" dirty="0" smtClean="0">
                <a:solidFill>
                  <a:srgbClr val="FFFF00"/>
                </a:solidFill>
                <a:cs typeface="B Yekan" pitchFamily="2" charset="-78"/>
              </a:rPr>
              <a:t>بعد از انجام 30 تا 60 دقیقه کار ذهنی اندکی قدم بزنید</a:t>
            </a:r>
            <a:endParaRPr lang="en-US" sz="3200" dirty="0" smtClean="0">
              <a:solidFill>
                <a:srgbClr val="FFFF00"/>
              </a:solidFill>
              <a:cs typeface="B Yekan" pitchFamily="2" charset="-78"/>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2050" name="Picture 2" descr="D:\dropbox\Dropbox\work\kareer\كاريير.png"/>
          <p:cNvPicPr>
            <a:picLocks noChangeAspect="1" noChangeArrowheads="1"/>
          </p:cNvPicPr>
          <p:nvPr/>
        </p:nvPicPr>
        <p:blipFill>
          <a:blip r:embed="rId3" cstate="print"/>
          <a:srcRect t="20270" b="13514"/>
          <a:stretch>
            <a:fillRect/>
          </a:stretch>
        </p:blipFill>
        <p:spPr bwMode="auto">
          <a:xfrm>
            <a:off x="1905000" y="838200"/>
            <a:ext cx="5638800" cy="3733800"/>
          </a:xfrm>
          <a:prstGeom prst="rect">
            <a:avLst/>
          </a:prstGeom>
          <a:noFill/>
        </p:spPr>
      </p:pic>
      <p:cxnSp>
        <p:nvCxnSpPr>
          <p:cNvPr id="4" name="Straight Connector 3"/>
          <p:cNvCxnSpPr/>
          <p:nvPr/>
        </p:nvCxnSpPr>
        <p:spPr>
          <a:xfrm rot="10800000">
            <a:off x="2" y="4724398"/>
            <a:ext cx="9143998" cy="1"/>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sp>
        <p:nvSpPr>
          <p:cNvPr id="5" name="Rectangle 4"/>
          <p:cNvSpPr/>
          <p:nvPr/>
        </p:nvSpPr>
        <p:spPr>
          <a:xfrm>
            <a:off x="1143001" y="4648200"/>
            <a:ext cx="2299026" cy="646331"/>
          </a:xfrm>
          <a:prstGeom prst="rect">
            <a:avLst/>
          </a:prstGeom>
          <a:ln w="28575">
            <a:noFill/>
          </a:ln>
        </p:spPr>
        <p:txBody>
          <a:bodyPr wrap="square">
            <a:spAutoFit/>
          </a:bodyPr>
          <a:lstStyle/>
          <a:p>
            <a:pPr algn="r" rtl="1"/>
            <a:r>
              <a:rPr lang="fa-IR" sz="3600" dirty="0" smtClean="0">
                <a:effectLst>
                  <a:glow rad="228600">
                    <a:schemeClr val="accent6">
                      <a:satMod val="175000"/>
                      <a:alpha val="40000"/>
                    </a:schemeClr>
                  </a:glow>
                </a:effectLst>
                <a:cs typeface="B Yekan" pitchFamily="2" charset="-78"/>
              </a:rPr>
              <a:t>مهدی ناصری</a:t>
            </a:r>
            <a:endParaRPr lang="en-US" sz="3600" dirty="0" smtClean="0">
              <a:effectLst>
                <a:glow rad="228600">
                  <a:schemeClr val="accent6">
                    <a:satMod val="175000"/>
                    <a:alpha val="40000"/>
                  </a:schemeClr>
                </a:glow>
              </a:effectLst>
              <a:cs typeface="B Yekan" pitchFamily="2" charset="-78"/>
            </a:endParaRPr>
          </a:p>
        </p:txBody>
      </p:sp>
      <p:cxnSp>
        <p:nvCxnSpPr>
          <p:cNvPr id="6" name="Straight Connector 5"/>
          <p:cNvCxnSpPr/>
          <p:nvPr/>
        </p:nvCxnSpPr>
        <p:spPr>
          <a:xfrm rot="10800000">
            <a:off x="0" y="5333998"/>
            <a:ext cx="9143998" cy="1"/>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rot="10800000">
            <a:off x="2" y="5867400"/>
            <a:ext cx="9143998" cy="1"/>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1403112" y="5334000"/>
            <a:ext cx="1797288" cy="523220"/>
          </a:xfrm>
          <a:prstGeom prst="rect">
            <a:avLst/>
          </a:prstGeom>
          <a:ln>
            <a:noFill/>
          </a:ln>
        </p:spPr>
        <p:txBody>
          <a:bodyPr wrap="none">
            <a:spAutoFit/>
          </a:bodyPr>
          <a:lstStyle/>
          <a:p>
            <a:pPr algn="ctr" rtl="1"/>
            <a:r>
              <a:rPr lang="en-US" sz="2800" dirty="0" smtClean="0">
                <a:effectLst>
                  <a:glow rad="228600">
                    <a:schemeClr val="accent6">
                      <a:satMod val="175000"/>
                      <a:alpha val="40000"/>
                    </a:schemeClr>
                  </a:glow>
                </a:effectLst>
                <a:cs typeface="B Yekan" pitchFamily="2" charset="-78"/>
              </a:rPr>
              <a:t>mnasseri.ir</a:t>
            </a:r>
            <a:endParaRPr lang="en-US" sz="2800" dirty="0">
              <a:effectLst>
                <a:glow rad="228600">
                  <a:schemeClr val="accent6">
                    <a:satMod val="175000"/>
                    <a:alpha val="40000"/>
                  </a:schemeClr>
                </a:glow>
              </a:effectLst>
              <a:cs typeface="B Yekan" pitchFamily="2" charset="-78"/>
            </a:endParaRPr>
          </a:p>
        </p:txBody>
      </p:sp>
      <p:sp>
        <p:nvSpPr>
          <p:cNvPr id="9" name="Rectangle 8"/>
          <p:cNvSpPr/>
          <p:nvPr/>
        </p:nvSpPr>
        <p:spPr>
          <a:xfrm>
            <a:off x="2298250" y="5802868"/>
            <a:ext cx="1140056" cy="369332"/>
          </a:xfrm>
          <a:prstGeom prst="rect">
            <a:avLst/>
          </a:prstGeom>
          <a:ln w="28575">
            <a:noFill/>
          </a:ln>
        </p:spPr>
        <p:txBody>
          <a:bodyPr wrap="none">
            <a:spAutoFit/>
          </a:bodyPr>
          <a:lstStyle/>
          <a:p>
            <a:pPr algn="r" rtl="1"/>
            <a:r>
              <a:rPr lang="fa-IR" dirty="0" smtClean="0">
                <a:cs typeface="B Nazanin" pitchFamily="2" charset="-78"/>
              </a:rPr>
              <a:t>و به زودی در:</a:t>
            </a:r>
            <a:endParaRPr lang="en-US" dirty="0">
              <a:cs typeface="B Nazanin" pitchFamily="2" charset="-78"/>
            </a:endParaRPr>
          </a:p>
        </p:txBody>
      </p:sp>
      <p:sp>
        <p:nvSpPr>
          <p:cNvPr id="10" name="Rectangle 9"/>
          <p:cNvSpPr/>
          <p:nvPr/>
        </p:nvSpPr>
        <p:spPr>
          <a:xfrm>
            <a:off x="1211533" y="6019800"/>
            <a:ext cx="2217467" cy="523220"/>
          </a:xfrm>
          <a:prstGeom prst="rect">
            <a:avLst/>
          </a:prstGeom>
          <a:ln w="28575">
            <a:noFill/>
          </a:ln>
        </p:spPr>
        <p:txBody>
          <a:bodyPr wrap="none">
            <a:spAutoFit/>
          </a:bodyPr>
          <a:lstStyle/>
          <a:p>
            <a:pPr algn="r" rtl="1"/>
            <a:r>
              <a:rPr lang="en-US" sz="2800" dirty="0" smtClean="0"/>
              <a:t>www.kareer.ir</a:t>
            </a:r>
            <a:endParaRPr lang="en-US" sz="2800" dirty="0"/>
          </a:p>
        </p:txBody>
      </p:sp>
      <p:cxnSp>
        <p:nvCxnSpPr>
          <p:cNvPr id="13" name="Straight Connector 12"/>
          <p:cNvCxnSpPr/>
          <p:nvPr/>
        </p:nvCxnSpPr>
        <p:spPr>
          <a:xfrm rot="10800000">
            <a:off x="0" y="6553198"/>
            <a:ext cx="9143998" cy="1"/>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E:\minidars works\concentration\187950587.jpg"/>
          <p:cNvPicPr>
            <a:picLocks noChangeAspect="1" noChangeArrowheads="1"/>
          </p:cNvPicPr>
          <p:nvPr/>
        </p:nvPicPr>
        <p:blipFill>
          <a:blip r:embed="rId3" cstate="print"/>
          <a:srcRect/>
          <a:stretch>
            <a:fillRect/>
          </a:stretch>
        </p:blipFill>
        <p:spPr bwMode="auto">
          <a:xfrm>
            <a:off x="0" y="685031"/>
            <a:ext cx="9144000" cy="6172970"/>
          </a:xfrm>
          <a:prstGeom prst="rect">
            <a:avLst/>
          </a:prstGeom>
          <a:noFill/>
        </p:spPr>
      </p:pic>
      <p:sp>
        <p:nvSpPr>
          <p:cNvPr id="5" name="Title 1"/>
          <p:cNvSpPr txBox="1">
            <a:spLocks/>
          </p:cNvSpPr>
          <p:nvPr/>
        </p:nvSpPr>
        <p:spPr>
          <a:xfrm>
            <a:off x="0" y="0"/>
            <a:ext cx="9144000" cy="838200"/>
          </a:xfrm>
          <a:prstGeom prst="rect">
            <a:avLst/>
          </a:prstGeom>
          <a:solidFill>
            <a:srgbClr val="FF0000"/>
          </a:solidFill>
        </p:spPr>
        <p:txBody>
          <a:bodyPr vert="horz" lIns="91440" tIns="45720" rIns="91440" bIns="45720" rtlCol="0" anchor="ctr">
            <a:normAutofit/>
          </a:bodyPr>
          <a:lstStyle/>
          <a:p>
            <a:pPr lvl="0" algn="ctr" rtl="1">
              <a:spcBef>
                <a:spcPct val="0"/>
              </a:spcBef>
            </a:pPr>
            <a:r>
              <a:rPr lang="fa-IR" sz="480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mj-lt"/>
                <a:ea typeface="+mj-ea"/>
                <a:cs typeface="B Homa" pitchFamily="2" charset="-78"/>
              </a:rPr>
              <a:t>بلند شوید و دوری بزنید</a:t>
            </a:r>
          </a:p>
        </p:txBody>
      </p:sp>
      <p:sp>
        <p:nvSpPr>
          <p:cNvPr id="6" name="Rectangle 5"/>
          <p:cNvSpPr/>
          <p:nvPr/>
        </p:nvSpPr>
        <p:spPr>
          <a:xfrm>
            <a:off x="0" y="1153180"/>
            <a:ext cx="3657600" cy="523220"/>
          </a:xfrm>
          <a:prstGeom prst="rect">
            <a:avLst/>
          </a:prstGeom>
          <a:solidFill>
            <a:srgbClr val="FF0000">
              <a:alpha val="65098"/>
            </a:srgbClr>
          </a:solidFill>
        </p:spPr>
        <p:txBody>
          <a:bodyPr wrap="square">
            <a:spAutoFit/>
          </a:bodyPr>
          <a:lstStyle/>
          <a:p>
            <a:pPr algn="r" rtl="1"/>
            <a:r>
              <a:rPr lang="fa-IR" sz="2800" dirty="0" smtClean="0">
                <a:solidFill>
                  <a:srgbClr val="FFFF00"/>
                </a:solidFill>
                <a:cs typeface="B Yekan" pitchFamily="2" charset="-78"/>
              </a:rPr>
              <a:t>2. عادات‌تان را اصلاح کنید</a:t>
            </a:r>
            <a:endParaRPr lang="en-US" sz="2800" dirty="0"/>
          </a:p>
        </p:txBody>
      </p:sp>
      <p:cxnSp>
        <p:nvCxnSpPr>
          <p:cNvPr id="7" name="Straight Connector 6"/>
          <p:cNvCxnSpPr/>
          <p:nvPr/>
        </p:nvCxnSpPr>
        <p:spPr>
          <a:xfrm rot="10800000">
            <a:off x="2" y="1143000"/>
            <a:ext cx="3657598" cy="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rot="10800000">
            <a:off x="2" y="1676400"/>
            <a:ext cx="3657598"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9" name="Subtitle 2"/>
          <p:cNvSpPr txBox="1">
            <a:spLocks/>
          </p:cNvSpPr>
          <p:nvPr/>
        </p:nvSpPr>
        <p:spPr>
          <a:xfrm>
            <a:off x="0" y="5943600"/>
            <a:ext cx="9144000" cy="609600"/>
          </a:xfrm>
          <a:prstGeom prst="rect">
            <a:avLst/>
          </a:prstGeom>
          <a:solidFill>
            <a:srgbClr val="00B0F0">
              <a:alpha val="80000"/>
            </a:srgbClr>
          </a:solidFill>
          <a:ln w="57150">
            <a:noFill/>
          </a:ln>
        </p:spPr>
        <p:txBody>
          <a:bodyPr vert="horz" lIns="91440" tIns="45720" rIns="91440" bIns="45720" rtlCol="0">
            <a:noAutofit/>
          </a:bodyPr>
          <a:lstStyle/>
          <a:p>
            <a:pPr algn="r" rtl="1"/>
            <a:r>
              <a:rPr lang="fa-IR" sz="3200" dirty="0" smtClean="0">
                <a:solidFill>
                  <a:srgbClr val="FFFF00"/>
                </a:solidFill>
                <a:cs typeface="B Yekan" pitchFamily="2" charset="-78"/>
              </a:rPr>
              <a:t>یا حرکات کششی انجام دهید</a:t>
            </a:r>
            <a:endParaRPr lang="en-US" sz="3200" dirty="0" smtClean="0">
              <a:solidFill>
                <a:srgbClr val="FFFF00"/>
              </a:solidFill>
              <a:cs typeface="B Yekan" pitchFamily="2" charset="-78"/>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dropbox\Dropbox\work\kareer\Is-multitasking-a-myth-or-fact.png"/>
          <p:cNvPicPr>
            <a:picLocks noChangeAspect="1" noChangeArrowheads="1"/>
          </p:cNvPicPr>
          <p:nvPr/>
        </p:nvPicPr>
        <p:blipFill>
          <a:blip r:embed="rId3" cstate="print"/>
          <a:srcRect b="7305"/>
          <a:stretch>
            <a:fillRect/>
          </a:stretch>
        </p:blipFill>
        <p:spPr bwMode="auto">
          <a:xfrm>
            <a:off x="0" y="830613"/>
            <a:ext cx="9144000" cy="6027387"/>
          </a:xfrm>
          <a:prstGeom prst="rect">
            <a:avLst/>
          </a:prstGeom>
          <a:noFill/>
        </p:spPr>
      </p:pic>
      <p:sp>
        <p:nvSpPr>
          <p:cNvPr id="5" name="Title 1"/>
          <p:cNvSpPr txBox="1">
            <a:spLocks/>
          </p:cNvSpPr>
          <p:nvPr/>
        </p:nvSpPr>
        <p:spPr>
          <a:xfrm>
            <a:off x="0" y="0"/>
            <a:ext cx="9144000" cy="838200"/>
          </a:xfrm>
          <a:prstGeom prst="rect">
            <a:avLst/>
          </a:prstGeom>
          <a:solidFill>
            <a:srgbClr val="FF0000"/>
          </a:solidFill>
        </p:spPr>
        <p:txBody>
          <a:bodyPr vert="horz" lIns="91440" tIns="45720" rIns="91440" bIns="45720" rtlCol="0" anchor="ctr">
            <a:normAutofit/>
          </a:bodyPr>
          <a:lstStyle/>
          <a:p>
            <a:pPr lvl="0" algn="ctr" rtl="1">
              <a:spcBef>
                <a:spcPct val="0"/>
              </a:spcBef>
            </a:pPr>
            <a:r>
              <a:rPr lang="fa-IR" sz="480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mj-lt"/>
                <a:ea typeface="+mj-ea"/>
                <a:cs typeface="B Homa" pitchFamily="2" charset="-78"/>
              </a:rPr>
              <a:t>در یک زمان بر روی یک کار تمرکز کنید</a:t>
            </a:r>
          </a:p>
        </p:txBody>
      </p:sp>
      <p:sp>
        <p:nvSpPr>
          <p:cNvPr id="6" name="Rectangle 5"/>
          <p:cNvSpPr/>
          <p:nvPr/>
        </p:nvSpPr>
        <p:spPr>
          <a:xfrm>
            <a:off x="0" y="1153180"/>
            <a:ext cx="3657600" cy="523220"/>
          </a:xfrm>
          <a:prstGeom prst="rect">
            <a:avLst/>
          </a:prstGeom>
          <a:solidFill>
            <a:srgbClr val="FF0000">
              <a:alpha val="65098"/>
            </a:srgbClr>
          </a:solidFill>
        </p:spPr>
        <p:txBody>
          <a:bodyPr wrap="square">
            <a:spAutoFit/>
          </a:bodyPr>
          <a:lstStyle/>
          <a:p>
            <a:pPr algn="r" rtl="1"/>
            <a:r>
              <a:rPr lang="fa-IR" sz="2800" dirty="0" smtClean="0">
                <a:solidFill>
                  <a:srgbClr val="FFFF00"/>
                </a:solidFill>
                <a:cs typeface="B Yekan" pitchFamily="2" charset="-78"/>
              </a:rPr>
              <a:t>2. عادات‌تان را اصلاح کنید</a:t>
            </a:r>
            <a:endParaRPr lang="en-US" sz="2800" dirty="0"/>
          </a:p>
        </p:txBody>
      </p:sp>
      <p:cxnSp>
        <p:nvCxnSpPr>
          <p:cNvPr id="7" name="Straight Connector 6"/>
          <p:cNvCxnSpPr/>
          <p:nvPr/>
        </p:nvCxnSpPr>
        <p:spPr>
          <a:xfrm rot="10800000">
            <a:off x="2" y="1143000"/>
            <a:ext cx="3657598" cy="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rot="10800000">
            <a:off x="2" y="1676400"/>
            <a:ext cx="3657598"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9" name="Subtitle 2"/>
          <p:cNvSpPr txBox="1">
            <a:spLocks/>
          </p:cNvSpPr>
          <p:nvPr/>
        </p:nvSpPr>
        <p:spPr>
          <a:xfrm>
            <a:off x="0" y="6019800"/>
            <a:ext cx="9144000" cy="609600"/>
          </a:xfrm>
          <a:prstGeom prst="rect">
            <a:avLst/>
          </a:prstGeom>
          <a:solidFill>
            <a:srgbClr val="00B0F0">
              <a:alpha val="80000"/>
            </a:srgbClr>
          </a:solidFill>
          <a:ln w="57150">
            <a:noFill/>
          </a:ln>
        </p:spPr>
        <p:txBody>
          <a:bodyPr vert="horz" lIns="91440" tIns="45720" rIns="91440" bIns="45720" rtlCol="0">
            <a:noAutofit/>
          </a:bodyPr>
          <a:lstStyle/>
          <a:p>
            <a:pPr algn="r" rtl="1"/>
            <a:r>
              <a:rPr lang="fa-IR" sz="3200" dirty="0" smtClean="0">
                <a:solidFill>
                  <a:srgbClr val="FFFF00"/>
                </a:solidFill>
                <a:cs typeface="B Yekan" pitchFamily="2" charset="-78"/>
              </a:rPr>
              <a:t>و آن را کامل کنید</a:t>
            </a:r>
            <a:endParaRPr lang="en-US" sz="3200" dirty="0" smtClean="0">
              <a:solidFill>
                <a:srgbClr val="FFFF00"/>
              </a:solidFill>
              <a:cs typeface="B Yekan" pitchFamily="2" charset="-78"/>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E:\minidars works\concentration\N2PYK8S.jpg"/>
          <p:cNvPicPr>
            <a:picLocks noChangeAspect="1" noChangeArrowheads="1"/>
          </p:cNvPicPr>
          <p:nvPr/>
        </p:nvPicPr>
        <p:blipFill>
          <a:blip r:embed="rId3" cstate="print"/>
          <a:srcRect/>
          <a:stretch>
            <a:fillRect/>
          </a:stretch>
        </p:blipFill>
        <p:spPr bwMode="auto">
          <a:xfrm>
            <a:off x="-42863" y="732569"/>
            <a:ext cx="9186863" cy="6125431"/>
          </a:xfrm>
          <a:prstGeom prst="rect">
            <a:avLst/>
          </a:prstGeom>
          <a:noFill/>
        </p:spPr>
      </p:pic>
      <p:sp>
        <p:nvSpPr>
          <p:cNvPr id="5" name="Title 1"/>
          <p:cNvSpPr txBox="1">
            <a:spLocks/>
          </p:cNvSpPr>
          <p:nvPr/>
        </p:nvSpPr>
        <p:spPr>
          <a:xfrm>
            <a:off x="0" y="0"/>
            <a:ext cx="9144000" cy="838200"/>
          </a:xfrm>
          <a:prstGeom prst="rect">
            <a:avLst/>
          </a:prstGeom>
          <a:solidFill>
            <a:srgbClr val="FF0000"/>
          </a:solidFill>
        </p:spPr>
        <p:txBody>
          <a:bodyPr vert="horz" lIns="91440" tIns="45720" rIns="91440" bIns="45720" rtlCol="0" anchor="ctr">
            <a:normAutofit fontScale="92500"/>
          </a:bodyPr>
          <a:lstStyle/>
          <a:p>
            <a:pPr lvl="0" algn="ctr" rtl="1">
              <a:spcBef>
                <a:spcPct val="0"/>
              </a:spcBef>
            </a:pPr>
            <a:r>
              <a:rPr lang="fa-IR" sz="470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mj-lt"/>
                <a:ea typeface="+mj-ea"/>
                <a:cs typeface="B Homa" pitchFamily="2" charset="-78"/>
              </a:rPr>
              <a:t>فناوری‌های ارتباطی را تا حدامکان محدود کنید</a:t>
            </a:r>
          </a:p>
        </p:txBody>
      </p:sp>
      <p:sp>
        <p:nvSpPr>
          <p:cNvPr id="6" name="Rectangle 5"/>
          <p:cNvSpPr/>
          <p:nvPr/>
        </p:nvSpPr>
        <p:spPr>
          <a:xfrm>
            <a:off x="0" y="1153180"/>
            <a:ext cx="3657600" cy="523220"/>
          </a:xfrm>
          <a:prstGeom prst="rect">
            <a:avLst/>
          </a:prstGeom>
          <a:solidFill>
            <a:srgbClr val="FF0000">
              <a:alpha val="65098"/>
            </a:srgbClr>
          </a:solidFill>
        </p:spPr>
        <p:txBody>
          <a:bodyPr wrap="square">
            <a:spAutoFit/>
          </a:bodyPr>
          <a:lstStyle/>
          <a:p>
            <a:pPr algn="r" rtl="1"/>
            <a:r>
              <a:rPr lang="fa-IR" sz="2800" dirty="0" smtClean="0">
                <a:solidFill>
                  <a:srgbClr val="FFFF00"/>
                </a:solidFill>
                <a:cs typeface="B Yekan" pitchFamily="2" charset="-78"/>
              </a:rPr>
              <a:t>2. عادات‌تان را اصلاح کنید</a:t>
            </a:r>
            <a:endParaRPr lang="en-US" sz="2800" dirty="0"/>
          </a:p>
        </p:txBody>
      </p:sp>
      <p:cxnSp>
        <p:nvCxnSpPr>
          <p:cNvPr id="7" name="Straight Connector 6"/>
          <p:cNvCxnSpPr/>
          <p:nvPr/>
        </p:nvCxnSpPr>
        <p:spPr>
          <a:xfrm rot="10800000">
            <a:off x="2" y="1143000"/>
            <a:ext cx="3657598" cy="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rot="10800000">
            <a:off x="2" y="1676400"/>
            <a:ext cx="3657598"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9" name="Subtitle 2"/>
          <p:cNvSpPr txBox="1">
            <a:spLocks/>
          </p:cNvSpPr>
          <p:nvPr/>
        </p:nvSpPr>
        <p:spPr>
          <a:xfrm>
            <a:off x="0" y="5943600"/>
            <a:ext cx="9144000" cy="609600"/>
          </a:xfrm>
          <a:prstGeom prst="rect">
            <a:avLst/>
          </a:prstGeom>
          <a:solidFill>
            <a:srgbClr val="00B0F0">
              <a:alpha val="80000"/>
            </a:srgbClr>
          </a:solidFill>
          <a:ln w="57150">
            <a:noFill/>
          </a:ln>
        </p:spPr>
        <p:txBody>
          <a:bodyPr vert="horz" lIns="91440" tIns="45720" rIns="91440" bIns="45720" rtlCol="0">
            <a:noAutofit/>
          </a:bodyPr>
          <a:lstStyle/>
          <a:p>
            <a:pPr algn="r" rtl="1"/>
            <a:r>
              <a:rPr lang="fa-IR" sz="3200" dirty="0" smtClean="0">
                <a:solidFill>
                  <a:srgbClr val="FFFF00"/>
                </a:solidFill>
                <a:cs typeface="B Yekan" pitchFamily="2" charset="-78"/>
              </a:rPr>
              <a:t>خواندن یک پیامک در 10 ثانیه، 15 دقیقه برای بازیابی تمرکز</a:t>
            </a:r>
            <a:endParaRPr lang="en-US" sz="3200" dirty="0" smtClean="0">
              <a:solidFill>
                <a:srgbClr val="FFFF00"/>
              </a:solidFill>
              <a:cs typeface="B Yekan" pitchFamily="2" charset="-78"/>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7" name="Picture 3" descr="E:\minidars works\concentration\myphotos\DSC00472.JPG"/>
          <p:cNvPicPr>
            <a:picLocks noChangeAspect="1" noChangeArrowheads="1"/>
          </p:cNvPicPr>
          <p:nvPr/>
        </p:nvPicPr>
        <p:blipFill>
          <a:blip r:embed="rId3" cstate="print"/>
          <a:srcRect b="6667"/>
          <a:stretch>
            <a:fillRect/>
          </a:stretch>
        </p:blipFill>
        <p:spPr bwMode="auto">
          <a:xfrm>
            <a:off x="0" y="457200"/>
            <a:ext cx="9144000" cy="6400800"/>
          </a:xfrm>
          <a:prstGeom prst="rect">
            <a:avLst/>
          </a:prstGeom>
          <a:noFill/>
        </p:spPr>
      </p:pic>
      <p:sp>
        <p:nvSpPr>
          <p:cNvPr id="5" name="Title 1"/>
          <p:cNvSpPr txBox="1">
            <a:spLocks/>
          </p:cNvSpPr>
          <p:nvPr/>
        </p:nvSpPr>
        <p:spPr>
          <a:xfrm>
            <a:off x="0" y="0"/>
            <a:ext cx="9144000" cy="838200"/>
          </a:xfrm>
          <a:prstGeom prst="rect">
            <a:avLst/>
          </a:prstGeom>
          <a:solidFill>
            <a:srgbClr val="FF0000"/>
          </a:solidFill>
        </p:spPr>
        <p:txBody>
          <a:bodyPr vert="horz" lIns="91440" tIns="45720" rIns="91440" bIns="45720" rtlCol="0" anchor="ctr">
            <a:normAutofit/>
          </a:bodyPr>
          <a:lstStyle/>
          <a:p>
            <a:pPr lvl="0" algn="ctr" rtl="1">
              <a:spcBef>
                <a:spcPct val="0"/>
              </a:spcBef>
            </a:pPr>
            <a:r>
              <a:rPr lang="fa-IR" sz="470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mj-lt"/>
                <a:ea typeface="+mj-ea"/>
                <a:cs typeface="B Homa" pitchFamily="2" charset="-78"/>
              </a:rPr>
              <a:t>اولویت‌بندی کنید</a:t>
            </a:r>
          </a:p>
        </p:txBody>
      </p:sp>
      <p:sp>
        <p:nvSpPr>
          <p:cNvPr id="6" name="Rectangle 5"/>
          <p:cNvSpPr/>
          <p:nvPr/>
        </p:nvSpPr>
        <p:spPr>
          <a:xfrm>
            <a:off x="0" y="1153180"/>
            <a:ext cx="3657600" cy="523220"/>
          </a:xfrm>
          <a:prstGeom prst="rect">
            <a:avLst/>
          </a:prstGeom>
          <a:solidFill>
            <a:srgbClr val="FF0000">
              <a:alpha val="65098"/>
            </a:srgbClr>
          </a:solidFill>
        </p:spPr>
        <p:txBody>
          <a:bodyPr wrap="square">
            <a:spAutoFit/>
          </a:bodyPr>
          <a:lstStyle/>
          <a:p>
            <a:pPr algn="r" rtl="1"/>
            <a:r>
              <a:rPr lang="fa-IR" sz="2800" dirty="0" smtClean="0">
                <a:solidFill>
                  <a:srgbClr val="FFFF00"/>
                </a:solidFill>
                <a:cs typeface="B Yekan" pitchFamily="2" charset="-78"/>
              </a:rPr>
              <a:t>2. عادات‌تان را اصلاح کنید</a:t>
            </a:r>
            <a:endParaRPr lang="en-US" sz="2800" dirty="0"/>
          </a:p>
        </p:txBody>
      </p:sp>
      <p:cxnSp>
        <p:nvCxnSpPr>
          <p:cNvPr id="7" name="Straight Connector 6"/>
          <p:cNvCxnSpPr/>
          <p:nvPr/>
        </p:nvCxnSpPr>
        <p:spPr>
          <a:xfrm rot="10800000">
            <a:off x="2" y="1143000"/>
            <a:ext cx="3657598" cy="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rot="10800000">
            <a:off x="2" y="1676400"/>
            <a:ext cx="3657598"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10" name="Subtitle 2"/>
          <p:cNvSpPr txBox="1">
            <a:spLocks/>
          </p:cNvSpPr>
          <p:nvPr/>
        </p:nvSpPr>
        <p:spPr>
          <a:xfrm>
            <a:off x="0" y="6172200"/>
            <a:ext cx="9144000" cy="533400"/>
          </a:xfrm>
          <a:prstGeom prst="rect">
            <a:avLst/>
          </a:prstGeom>
          <a:solidFill>
            <a:srgbClr val="00B0F0">
              <a:alpha val="80000"/>
            </a:srgbClr>
          </a:solidFill>
          <a:ln w="57150">
            <a:noFill/>
          </a:ln>
        </p:spPr>
        <p:txBody>
          <a:bodyPr vert="horz" lIns="91440" tIns="45720" rIns="91440" bIns="45720" rtlCol="0">
            <a:noAutofit/>
          </a:bodyPr>
          <a:lstStyle/>
          <a:p>
            <a:pPr algn="r" rtl="1"/>
            <a:r>
              <a:rPr lang="fa-IR" sz="2400" dirty="0" smtClean="0">
                <a:solidFill>
                  <a:srgbClr val="FFFF00"/>
                </a:solidFill>
                <a:cs typeface="B Yekan" pitchFamily="2" charset="-78"/>
              </a:rPr>
              <a:t>کاری را اول انجام دهید که نتیجه آن بیشترین تاثیر را در موفقیت شما دارد</a:t>
            </a:r>
            <a:endParaRPr lang="en-US" sz="2400" dirty="0" smtClean="0">
              <a:solidFill>
                <a:srgbClr val="FFFF00"/>
              </a:solidFill>
              <a:cs typeface="B Yekan" pitchFamily="2" charset="-78"/>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E:\minidars works\concentration\Businessman-resting-in-a--016.jpg"/>
          <p:cNvPicPr>
            <a:picLocks noChangeAspect="1" noChangeArrowheads="1"/>
          </p:cNvPicPr>
          <p:nvPr/>
        </p:nvPicPr>
        <p:blipFill>
          <a:blip r:embed="rId3" cstate="print"/>
          <a:srcRect/>
          <a:stretch>
            <a:fillRect/>
          </a:stretch>
        </p:blipFill>
        <p:spPr bwMode="auto">
          <a:xfrm>
            <a:off x="0" y="838200"/>
            <a:ext cx="9144000" cy="6019800"/>
          </a:xfrm>
          <a:prstGeom prst="rect">
            <a:avLst/>
          </a:prstGeom>
          <a:noFill/>
        </p:spPr>
      </p:pic>
      <p:sp>
        <p:nvSpPr>
          <p:cNvPr id="5" name="Title 1"/>
          <p:cNvSpPr txBox="1">
            <a:spLocks/>
          </p:cNvSpPr>
          <p:nvPr/>
        </p:nvSpPr>
        <p:spPr>
          <a:xfrm>
            <a:off x="0" y="0"/>
            <a:ext cx="9144000" cy="838200"/>
          </a:xfrm>
          <a:prstGeom prst="rect">
            <a:avLst/>
          </a:prstGeom>
          <a:solidFill>
            <a:srgbClr val="FF0000"/>
          </a:solidFill>
        </p:spPr>
        <p:txBody>
          <a:bodyPr vert="horz" lIns="91440" tIns="45720" rIns="91440" bIns="45720" rtlCol="0" anchor="ctr">
            <a:normAutofit/>
          </a:bodyPr>
          <a:lstStyle/>
          <a:p>
            <a:pPr lvl="0" algn="ctr" rtl="1">
              <a:spcBef>
                <a:spcPct val="0"/>
              </a:spcBef>
            </a:pPr>
            <a:r>
              <a:rPr lang="fa-IR" sz="470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mj-lt"/>
                <a:ea typeface="+mj-ea"/>
                <a:cs typeface="B Homa" pitchFamily="2" charset="-78"/>
              </a:rPr>
              <a:t>استراحت کنید</a:t>
            </a:r>
          </a:p>
        </p:txBody>
      </p:sp>
      <p:sp>
        <p:nvSpPr>
          <p:cNvPr id="6" name="Rectangle 5"/>
          <p:cNvSpPr/>
          <p:nvPr/>
        </p:nvSpPr>
        <p:spPr>
          <a:xfrm>
            <a:off x="0" y="1153180"/>
            <a:ext cx="3657600" cy="523220"/>
          </a:xfrm>
          <a:prstGeom prst="rect">
            <a:avLst/>
          </a:prstGeom>
          <a:solidFill>
            <a:srgbClr val="FF0000">
              <a:alpha val="65098"/>
            </a:srgbClr>
          </a:solidFill>
        </p:spPr>
        <p:txBody>
          <a:bodyPr wrap="square">
            <a:spAutoFit/>
          </a:bodyPr>
          <a:lstStyle/>
          <a:p>
            <a:pPr algn="r" rtl="1"/>
            <a:r>
              <a:rPr lang="fa-IR" sz="2800" dirty="0" smtClean="0">
                <a:solidFill>
                  <a:srgbClr val="FFFF00"/>
                </a:solidFill>
                <a:cs typeface="B Yekan" pitchFamily="2" charset="-78"/>
              </a:rPr>
              <a:t>2. عادات‌تان را اصلاح کنید</a:t>
            </a:r>
            <a:endParaRPr lang="en-US" sz="2800" dirty="0"/>
          </a:p>
        </p:txBody>
      </p:sp>
      <p:cxnSp>
        <p:nvCxnSpPr>
          <p:cNvPr id="7" name="Straight Connector 6"/>
          <p:cNvCxnSpPr/>
          <p:nvPr/>
        </p:nvCxnSpPr>
        <p:spPr>
          <a:xfrm rot="10800000">
            <a:off x="2" y="1143000"/>
            <a:ext cx="3657598" cy="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rot="10800000">
            <a:off x="2" y="1676400"/>
            <a:ext cx="3657598"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10" name="Subtitle 2"/>
          <p:cNvSpPr txBox="1">
            <a:spLocks/>
          </p:cNvSpPr>
          <p:nvPr/>
        </p:nvSpPr>
        <p:spPr>
          <a:xfrm>
            <a:off x="0" y="5943600"/>
            <a:ext cx="9144000" cy="609600"/>
          </a:xfrm>
          <a:prstGeom prst="rect">
            <a:avLst/>
          </a:prstGeom>
          <a:solidFill>
            <a:srgbClr val="00B0F0">
              <a:alpha val="80000"/>
            </a:srgbClr>
          </a:solidFill>
          <a:ln w="57150">
            <a:noFill/>
          </a:ln>
        </p:spPr>
        <p:txBody>
          <a:bodyPr vert="horz" lIns="91440" tIns="45720" rIns="91440" bIns="45720" rtlCol="0">
            <a:noAutofit/>
          </a:bodyPr>
          <a:lstStyle/>
          <a:p>
            <a:pPr algn="r" rtl="1"/>
            <a:r>
              <a:rPr lang="fa-IR" sz="3200" dirty="0" smtClean="0">
                <a:solidFill>
                  <a:srgbClr val="FFFF00"/>
                </a:solidFill>
                <a:cs typeface="B Yekan" pitchFamily="2" charset="-78"/>
              </a:rPr>
              <a:t>این حق طبیعی شماست!</a:t>
            </a:r>
            <a:endParaRPr lang="en-US" sz="3200" dirty="0" smtClean="0">
              <a:solidFill>
                <a:srgbClr val="FFFF00"/>
              </a:solidFill>
              <a:cs typeface="B Yekan" pitchFamily="2" charset="-78"/>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5" name="Picture 3" descr="E:\minidars works\concentration\Concept-of-Fear-with-Businessman-Photo-5.jpg"/>
          <p:cNvPicPr>
            <a:picLocks noChangeAspect="1" noChangeArrowheads="1"/>
          </p:cNvPicPr>
          <p:nvPr/>
        </p:nvPicPr>
        <p:blipFill>
          <a:blip r:embed="rId3" cstate="print"/>
          <a:srcRect b="12088"/>
          <a:stretch>
            <a:fillRect/>
          </a:stretch>
        </p:blipFill>
        <p:spPr bwMode="auto">
          <a:xfrm flipH="1">
            <a:off x="0" y="0"/>
            <a:ext cx="9144000" cy="6858000"/>
          </a:xfrm>
          <a:prstGeom prst="rect">
            <a:avLst/>
          </a:prstGeom>
          <a:noFill/>
        </p:spPr>
      </p:pic>
      <p:sp>
        <p:nvSpPr>
          <p:cNvPr id="6" name="Title 1"/>
          <p:cNvSpPr txBox="1">
            <a:spLocks/>
          </p:cNvSpPr>
          <p:nvPr/>
        </p:nvSpPr>
        <p:spPr>
          <a:xfrm>
            <a:off x="0" y="0"/>
            <a:ext cx="9144000" cy="838200"/>
          </a:xfrm>
          <a:prstGeom prst="rect">
            <a:avLst/>
          </a:prstGeom>
          <a:solidFill>
            <a:srgbClr val="FF0000"/>
          </a:solidFill>
        </p:spPr>
        <p:txBody>
          <a:bodyPr vert="horz" lIns="91440" tIns="45720" rIns="91440" bIns="45720" rtlCol="0" anchor="ctr">
            <a:normAutofit/>
          </a:bodyPr>
          <a:lstStyle/>
          <a:p>
            <a:pPr algn="ctr" rtl="1">
              <a:spcBef>
                <a:spcPct val="0"/>
              </a:spcBef>
            </a:pPr>
            <a:r>
              <a:rPr lang="fa-IR" sz="470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mj-lt"/>
                <a:ea typeface="+mj-ea"/>
                <a:cs typeface="B Homa" pitchFamily="2" charset="-78"/>
              </a:rPr>
              <a:t>تقویم هوشیاری خود را تنظیم کنید</a:t>
            </a:r>
            <a:endParaRPr lang="en-US" sz="470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mj-lt"/>
              <a:ea typeface="+mj-ea"/>
              <a:cs typeface="B Homa" pitchFamily="2" charset="-78"/>
            </a:endParaRPr>
          </a:p>
        </p:txBody>
      </p:sp>
      <p:sp>
        <p:nvSpPr>
          <p:cNvPr id="7" name="Rectangle 6"/>
          <p:cNvSpPr/>
          <p:nvPr/>
        </p:nvSpPr>
        <p:spPr>
          <a:xfrm>
            <a:off x="0" y="1153180"/>
            <a:ext cx="3657600" cy="523220"/>
          </a:xfrm>
          <a:prstGeom prst="rect">
            <a:avLst/>
          </a:prstGeom>
          <a:solidFill>
            <a:srgbClr val="FF0000">
              <a:alpha val="65098"/>
            </a:srgbClr>
          </a:solidFill>
        </p:spPr>
        <p:txBody>
          <a:bodyPr wrap="square">
            <a:spAutoFit/>
          </a:bodyPr>
          <a:lstStyle/>
          <a:p>
            <a:pPr algn="r" rtl="1"/>
            <a:r>
              <a:rPr lang="fa-IR" sz="2800" dirty="0" smtClean="0">
                <a:solidFill>
                  <a:srgbClr val="FFFF00"/>
                </a:solidFill>
                <a:cs typeface="B Yekan" pitchFamily="2" charset="-78"/>
              </a:rPr>
              <a:t>2. عادات‌تان را اصلاح کنید</a:t>
            </a:r>
            <a:endParaRPr lang="en-US" sz="2800" dirty="0"/>
          </a:p>
        </p:txBody>
      </p:sp>
      <p:cxnSp>
        <p:nvCxnSpPr>
          <p:cNvPr id="8" name="Straight Connector 7"/>
          <p:cNvCxnSpPr/>
          <p:nvPr/>
        </p:nvCxnSpPr>
        <p:spPr>
          <a:xfrm rot="10800000">
            <a:off x="2" y="1143000"/>
            <a:ext cx="3657598" cy="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rot="10800000">
            <a:off x="2" y="1676400"/>
            <a:ext cx="3657598"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10" name="Subtitle 2"/>
          <p:cNvSpPr txBox="1">
            <a:spLocks/>
          </p:cNvSpPr>
          <p:nvPr/>
        </p:nvSpPr>
        <p:spPr>
          <a:xfrm>
            <a:off x="0" y="4876800"/>
            <a:ext cx="9144000" cy="609600"/>
          </a:xfrm>
          <a:prstGeom prst="rect">
            <a:avLst/>
          </a:prstGeom>
          <a:solidFill>
            <a:srgbClr val="00B0F0">
              <a:alpha val="80000"/>
            </a:srgbClr>
          </a:solidFill>
          <a:ln w="57150">
            <a:noFill/>
          </a:ln>
        </p:spPr>
        <p:txBody>
          <a:bodyPr vert="horz" lIns="91440" tIns="45720" rIns="91440" bIns="45720" rtlCol="0">
            <a:noAutofit/>
          </a:bodyPr>
          <a:lstStyle/>
          <a:p>
            <a:pPr algn="r" rtl="1"/>
            <a:r>
              <a:rPr lang="fa-IR" sz="3200" dirty="0" smtClean="0">
                <a:solidFill>
                  <a:srgbClr val="FFFF00"/>
                </a:solidFill>
                <a:cs typeface="B Yekan" pitchFamily="2" charset="-78"/>
              </a:rPr>
              <a:t>سخت‌ترین کارها را در زمان بیشینه هوشیاری انجام دهید</a:t>
            </a:r>
            <a:endParaRPr lang="en-US" sz="3200" dirty="0" smtClean="0">
              <a:solidFill>
                <a:srgbClr val="FFFF00"/>
              </a:solidFill>
              <a:cs typeface="B Yekan" pitchFamily="2" charset="-78"/>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descr="E:\minidars works\concentration\coffee-at-work.jpg"/>
          <p:cNvPicPr>
            <a:picLocks noChangeAspect="1" noChangeArrowheads="1"/>
          </p:cNvPicPr>
          <p:nvPr/>
        </p:nvPicPr>
        <p:blipFill>
          <a:blip r:embed="rId3" cstate="print"/>
          <a:srcRect/>
          <a:stretch>
            <a:fillRect/>
          </a:stretch>
        </p:blipFill>
        <p:spPr bwMode="auto">
          <a:xfrm>
            <a:off x="-1" y="838200"/>
            <a:ext cx="9160127" cy="6019800"/>
          </a:xfrm>
          <a:prstGeom prst="rect">
            <a:avLst/>
          </a:prstGeom>
          <a:noFill/>
        </p:spPr>
      </p:pic>
      <p:sp>
        <p:nvSpPr>
          <p:cNvPr id="6" name="Title 1"/>
          <p:cNvSpPr txBox="1">
            <a:spLocks/>
          </p:cNvSpPr>
          <p:nvPr/>
        </p:nvSpPr>
        <p:spPr>
          <a:xfrm>
            <a:off x="0" y="0"/>
            <a:ext cx="9144000" cy="838200"/>
          </a:xfrm>
          <a:prstGeom prst="rect">
            <a:avLst/>
          </a:prstGeom>
          <a:solidFill>
            <a:srgbClr val="FF0000"/>
          </a:solidFill>
        </p:spPr>
        <p:txBody>
          <a:bodyPr vert="horz" lIns="91440" tIns="45720" rIns="91440" bIns="45720" rtlCol="0" anchor="ctr">
            <a:normAutofit/>
          </a:bodyPr>
          <a:lstStyle/>
          <a:p>
            <a:pPr algn="ctr" rtl="1">
              <a:spcBef>
                <a:spcPct val="0"/>
              </a:spcBef>
            </a:pPr>
            <a:r>
              <a:rPr lang="fa-IR" sz="470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mj-lt"/>
                <a:ea typeface="+mj-ea"/>
                <a:cs typeface="B Homa" pitchFamily="2" charset="-78"/>
              </a:rPr>
              <a:t>تقویم هوشیاری خود را تنظیم کنید</a:t>
            </a:r>
            <a:endParaRPr lang="en-US" sz="470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mj-lt"/>
              <a:ea typeface="+mj-ea"/>
              <a:cs typeface="B Homa" pitchFamily="2" charset="-78"/>
            </a:endParaRPr>
          </a:p>
        </p:txBody>
      </p:sp>
      <p:sp>
        <p:nvSpPr>
          <p:cNvPr id="7" name="Rectangle 6"/>
          <p:cNvSpPr/>
          <p:nvPr/>
        </p:nvSpPr>
        <p:spPr>
          <a:xfrm>
            <a:off x="0" y="1153180"/>
            <a:ext cx="3657600" cy="523220"/>
          </a:xfrm>
          <a:prstGeom prst="rect">
            <a:avLst/>
          </a:prstGeom>
          <a:solidFill>
            <a:srgbClr val="FF0000">
              <a:alpha val="65098"/>
            </a:srgbClr>
          </a:solidFill>
        </p:spPr>
        <p:txBody>
          <a:bodyPr wrap="square">
            <a:spAutoFit/>
          </a:bodyPr>
          <a:lstStyle/>
          <a:p>
            <a:pPr algn="r" rtl="1"/>
            <a:r>
              <a:rPr lang="fa-IR" sz="2800" dirty="0" smtClean="0">
                <a:solidFill>
                  <a:srgbClr val="FFFF00"/>
                </a:solidFill>
                <a:cs typeface="B Yekan" pitchFamily="2" charset="-78"/>
              </a:rPr>
              <a:t>2. عادات‌تان را اصلاح کنید</a:t>
            </a:r>
            <a:endParaRPr lang="en-US" sz="2800" dirty="0"/>
          </a:p>
        </p:txBody>
      </p:sp>
      <p:cxnSp>
        <p:nvCxnSpPr>
          <p:cNvPr id="8" name="Straight Connector 7"/>
          <p:cNvCxnSpPr/>
          <p:nvPr/>
        </p:nvCxnSpPr>
        <p:spPr>
          <a:xfrm rot="10800000">
            <a:off x="2" y="1143000"/>
            <a:ext cx="3657598" cy="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rot="10800000">
            <a:off x="2" y="1676400"/>
            <a:ext cx="3657598"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11" name="Subtitle 2"/>
          <p:cNvSpPr txBox="1">
            <a:spLocks/>
          </p:cNvSpPr>
          <p:nvPr/>
        </p:nvSpPr>
        <p:spPr>
          <a:xfrm>
            <a:off x="0" y="5562600"/>
            <a:ext cx="9144000" cy="1143000"/>
          </a:xfrm>
          <a:prstGeom prst="rect">
            <a:avLst/>
          </a:prstGeom>
          <a:solidFill>
            <a:srgbClr val="00B0F0">
              <a:alpha val="80000"/>
            </a:srgbClr>
          </a:solidFill>
          <a:ln w="57150">
            <a:noFill/>
          </a:ln>
        </p:spPr>
        <p:txBody>
          <a:bodyPr vert="horz" lIns="91440" tIns="45720" rIns="91440" bIns="45720" rtlCol="0">
            <a:noAutofit/>
          </a:bodyPr>
          <a:lstStyle/>
          <a:p>
            <a:pPr algn="justLow" rtl="1"/>
            <a:r>
              <a:rPr lang="fa-IR" sz="3200" dirty="0" smtClean="0">
                <a:solidFill>
                  <a:srgbClr val="FFFF00"/>
                </a:solidFill>
                <a:cs typeface="B Yekan" pitchFamily="2" charset="-78"/>
              </a:rPr>
              <a:t>زمان‌هایی که قهوه یا چای دل‌تان می‌خواهد، در کمترین  میزان هوشیاری هستید</a:t>
            </a:r>
            <a:endParaRPr lang="en-US" sz="3200" dirty="0" smtClean="0">
              <a:solidFill>
                <a:srgbClr val="FFFF00"/>
              </a:solidFill>
              <a:cs typeface="B Yekan" pitchFamily="2" charset="-78"/>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E:\minidars works\concentration\fast-typing.jpeg"/>
          <p:cNvPicPr>
            <a:picLocks noChangeAspect="1" noChangeArrowheads="1"/>
          </p:cNvPicPr>
          <p:nvPr/>
        </p:nvPicPr>
        <p:blipFill>
          <a:blip r:embed="rId3" cstate="print"/>
          <a:srcRect b="12222"/>
          <a:stretch>
            <a:fillRect/>
          </a:stretch>
        </p:blipFill>
        <p:spPr bwMode="auto">
          <a:xfrm>
            <a:off x="0" y="838200"/>
            <a:ext cx="9144000" cy="6019800"/>
          </a:xfrm>
          <a:prstGeom prst="rect">
            <a:avLst/>
          </a:prstGeom>
          <a:noFill/>
        </p:spPr>
      </p:pic>
      <p:sp>
        <p:nvSpPr>
          <p:cNvPr id="5" name="Title 1"/>
          <p:cNvSpPr txBox="1">
            <a:spLocks/>
          </p:cNvSpPr>
          <p:nvPr/>
        </p:nvSpPr>
        <p:spPr>
          <a:xfrm>
            <a:off x="0" y="0"/>
            <a:ext cx="9144000" cy="838200"/>
          </a:xfrm>
          <a:prstGeom prst="rect">
            <a:avLst/>
          </a:prstGeom>
          <a:solidFill>
            <a:srgbClr val="FF0000"/>
          </a:solidFill>
        </p:spPr>
        <p:txBody>
          <a:bodyPr vert="horz" lIns="91440" tIns="45720" rIns="91440" bIns="45720" rtlCol="0" anchor="ctr">
            <a:normAutofit/>
          </a:bodyPr>
          <a:lstStyle/>
          <a:p>
            <a:pPr algn="ctr" rtl="1">
              <a:spcBef>
                <a:spcPct val="0"/>
              </a:spcBef>
            </a:pPr>
            <a:r>
              <a:rPr lang="fa-IR" sz="460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mj-lt"/>
                <a:ea typeface="+mj-ea"/>
                <a:cs typeface="B Homa" pitchFamily="2" charset="-78"/>
              </a:rPr>
              <a:t>مهارت‌های کوچک کاری را تقویت کنید</a:t>
            </a:r>
            <a:endParaRPr lang="en-US" sz="460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mj-lt"/>
              <a:ea typeface="+mj-ea"/>
              <a:cs typeface="B Homa" pitchFamily="2" charset="-78"/>
            </a:endParaRPr>
          </a:p>
        </p:txBody>
      </p:sp>
      <p:sp>
        <p:nvSpPr>
          <p:cNvPr id="6" name="Rectangle 5"/>
          <p:cNvSpPr/>
          <p:nvPr/>
        </p:nvSpPr>
        <p:spPr>
          <a:xfrm>
            <a:off x="0" y="1153180"/>
            <a:ext cx="3657600" cy="523220"/>
          </a:xfrm>
          <a:prstGeom prst="rect">
            <a:avLst/>
          </a:prstGeom>
          <a:solidFill>
            <a:srgbClr val="FF0000">
              <a:alpha val="65098"/>
            </a:srgbClr>
          </a:solidFill>
        </p:spPr>
        <p:txBody>
          <a:bodyPr wrap="square">
            <a:spAutoFit/>
          </a:bodyPr>
          <a:lstStyle/>
          <a:p>
            <a:pPr algn="r" rtl="1"/>
            <a:r>
              <a:rPr lang="fa-IR" sz="2800" dirty="0" smtClean="0">
                <a:solidFill>
                  <a:srgbClr val="FFFF00"/>
                </a:solidFill>
                <a:cs typeface="B Yekan" pitchFamily="2" charset="-78"/>
              </a:rPr>
              <a:t>2. عادات‌تان را اصلاح کنید</a:t>
            </a:r>
            <a:endParaRPr lang="en-US" sz="2800" dirty="0"/>
          </a:p>
        </p:txBody>
      </p:sp>
      <p:cxnSp>
        <p:nvCxnSpPr>
          <p:cNvPr id="7" name="Straight Connector 6"/>
          <p:cNvCxnSpPr/>
          <p:nvPr/>
        </p:nvCxnSpPr>
        <p:spPr>
          <a:xfrm rot="10800000">
            <a:off x="2" y="1143000"/>
            <a:ext cx="3657598" cy="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rot="10800000">
            <a:off x="2" y="1676400"/>
            <a:ext cx="3657598"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10" name="Subtitle 2"/>
          <p:cNvSpPr txBox="1">
            <a:spLocks/>
          </p:cNvSpPr>
          <p:nvPr/>
        </p:nvSpPr>
        <p:spPr>
          <a:xfrm>
            <a:off x="0" y="6019800"/>
            <a:ext cx="9144000" cy="609600"/>
          </a:xfrm>
          <a:prstGeom prst="rect">
            <a:avLst/>
          </a:prstGeom>
          <a:solidFill>
            <a:srgbClr val="00B0F0">
              <a:alpha val="80000"/>
            </a:srgbClr>
          </a:solidFill>
          <a:ln w="57150">
            <a:noFill/>
          </a:ln>
        </p:spPr>
        <p:txBody>
          <a:bodyPr vert="horz" lIns="91440" tIns="45720" rIns="91440" bIns="45720" rtlCol="0">
            <a:noAutofit/>
          </a:bodyPr>
          <a:lstStyle/>
          <a:p>
            <a:pPr algn="r" rtl="1"/>
            <a:r>
              <a:rPr lang="fa-IR" sz="3200" dirty="0" smtClean="0">
                <a:solidFill>
                  <a:srgbClr val="FFFF00"/>
                </a:solidFill>
                <a:cs typeface="B Yekan" pitchFamily="2" charset="-78"/>
              </a:rPr>
              <a:t>و در آنها استاد شوید.</a:t>
            </a:r>
            <a:endParaRPr lang="en-US" sz="3200" dirty="0" smtClean="0">
              <a:solidFill>
                <a:srgbClr val="FFFF00"/>
              </a:solidFill>
              <a:cs typeface="B Yekan" pitchFamily="2" charset="-78"/>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E:\minidars works\concentration\thanksgiving-kitchen-cooking-tools.jpg"/>
          <p:cNvPicPr>
            <a:picLocks noChangeAspect="1" noChangeArrowheads="1"/>
          </p:cNvPicPr>
          <p:nvPr/>
        </p:nvPicPr>
        <p:blipFill>
          <a:blip r:embed="rId3" cstate="print"/>
          <a:srcRect l="8339" r="5913"/>
          <a:stretch>
            <a:fillRect/>
          </a:stretch>
        </p:blipFill>
        <p:spPr bwMode="auto">
          <a:xfrm rot="16200000">
            <a:off x="1437687" y="-848316"/>
            <a:ext cx="6268630" cy="9144001"/>
          </a:xfrm>
          <a:prstGeom prst="rect">
            <a:avLst/>
          </a:prstGeom>
          <a:noFill/>
        </p:spPr>
      </p:pic>
      <p:sp>
        <p:nvSpPr>
          <p:cNvPr id="5" name="Title 1"/>
          <p:cNvSpPr txBox="1">
            <a:spLocks/>
          </p:cNvSpPr>
          <p:nvPr/>
        </p:nvSpPr>
        <p:spPr>
          <a:xfrm>
            <a:off x="0" y="0"/>
            <a:ext cx="9144000" cy="838200"/>
          </a:xfrm>
          <a:prstGeom prst="rect">
            <a:avLst/>
          </a:prstGeom>
          <a:solidFill>
            <a:srgbClr val="FF0000"/>
          </a:solidFill>
        </p:spPr>
        <p:txBody>
          <a:bodyPr vert="horz" lIns="91440" tIns="45720" rIns="91440" bIns="45720" rtlCol="0" anchor="ctr">
            <a:normAutofit/>
          </a:bodyPr>
          <a:lstStyle/>
          <a:p>
            <a:pPr algn="ctr" rtl="1">
              <a:spcBef>
                <a:spcPct val="0"/>
              </a:spcBef>
            </a:pPr>
            <a:r>
              <a:rPr lang="fa-IR" sz="460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mj-lt"/>
                <a:ea typeface="+mj-ea"/>
                <a:cs typeface="B Homa" pitchFamily="2" charset="-78"/>
              </a:rPr>
              <a:t>قبل از شروع، لوازم مورد نیاز را مهیا کنید</a:t>
            </a:r>
            <a:endParaRPr lang="en-US" sz="460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mj-lt"/>
              <a:ea typeface="+mj-ea"/>
              <a:cs typeface="B Homa" pitchFamily="2" charset="-78"/>
            </a:endParaRPr>
          </a:p>
        </p:txBody>
      </p:sp>
      <p:sp>
        <p:nvSpPr>
          <p:cNvPr id="6" name="Rectangle 5"/>
          <p:cNvSpPr/>
          <p:nvPr/>
        </p:nvSpPr>
        <p:spPr>
          <a:xfrm>
            <a:off x="0" y="1153180"/>
            <a:ext cx="3657600" cy="523220"/>
          </a:xfrm>
          <a:prstGeom prst="rect">
            <a:avLst/>
          </a:prstGeom>
          <a:solidFill>
            <a:srgbClr val="FF0000">
              <a:alpha val="65098"/>
            </a:srgbClr>
          </a:solidFill>
        </p:spPr>
        <p:txBody>
          <a:bodyPr wrap="square">
            <a:spAutoFit/>
          </a:bodyPr>
          <a:lstStyle/>
          <a:p>
            <a:pPr algn="r" rtl="1"/>
            <a:r>
              <a:rPr lang="fa-IR" sz="2800" dirty="0" smtClean="0">
                <a:solidFill>
                  <a:srgbClr val="FFFF00"/>
                </a:solidFill>
                <a:cs typeface="B Yekan" pitchFamily="2" charset="-78"/>
              </a:rPr>
              <a:t>2. عادات‌تان را اصلاح کنید</a:t>
            </a:r>
            <a:endParaRPr lang="en-US" sz="2800" dirty="0"/>
          </a:p>
        </p:txBody>
      </p:sp>
      <p:cxnSp>
        <p:nvCxnSpPr>
          <p:cNvPr id="7" name="Straight Connector 6"/>
          <p:cNvCxnSpPr/>
          <p:nvPr/>
        </p:nvCxnSpPr>
        <p:spPr>
          <a:xfrm rot="10800000">
            <a:off x="2" y="1143000"/>
            <a:ext cx="3657598" cy="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rot="10800000">
            <a:off x="2" y="1676400"/>
            <a:ext cx="3657598"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9" name="Subtitle 2"/>
          <p:cNvSpPr txBox="1">
            <a:spLocks/>
          </p:cNvSpPr>
          <p:nvPr/>
        </p:nvSpPr>
        <p:spPr>
          <a:xfrm>
            <a:off x="0" y="6019800"/>
            <a:ext cx="9144000" cy="609600"/>
          </a:xfrm>
          <a:prstGeom prst="rect">
            <a:avLst/>
          </a:prstGeom>
          <a:solidFill>
            <a:srgbClr val="00B0F0">
              <a:alpha val="80000"/>
            </a:srgbClr>
          </a:solidFill>
          <a:ln w="57150">
            <a:noFill/>
          </a:ln>
        </p:spPr>
        <p:txBody>
          <a:bodyPr vert="horz" lIns="91440" tIns="45720" rIns="91440" bIns="45720" rtlCol="0">
            <a:noAutofit/>
          </a:bodyPr>
          <a:lstStyle/>
          <a:p>
            <a:pPr algn="r" rtl="1"/>
            <a:r>
              <a:rPr lang="fa-IR" sz="3200" dirty="0" smtClean="0">
                <a:solidFill>
                  <a:srgbClr val="FFFF00"/>
                </a:solidFill>
                <a:cs typeface="B Yekan" pitchFamily="2" charset="-78"/>
              </a:rPr>
              <a:t>تا هنگام کار مجبور نباشید دنبال چیزی بگردید.</a:t>
            </a:r>
            <a:endParaRPr lang="en-US" sz="3200" dirty="0" smtClean="0">
              <a:solidFill>
                <a:srgbClr val="FFFF00"/>
              </a:solidFill>
              <a:cs typeface="B Yekan" pitchFamily="2" charset="-78"/>
            </a:endParaRP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E:\minidars works\concentration\iStock_000013160430Small.jpg"/>
          <p:cNvPicPr>
            <a:picLocks noChangeAspect="1" noChangeArrowheads="1"/>
          </p:cNvPicPr>
          <p:nvPr/>
        </p:nvPicPr>
        <p:blipFill>
          <a:blip r:embed="rId3" cstate="print"/>
          <a:srcRect l="5287" r="4081"/>
          <a:stretch>
            <a:fillRect/>
          </a:stretch>
        </p:blipFill>
        <p:spPr bwMode="auto">
          <a:xfrm>
            <a:off x="0" y="609600"/>
            <a:ext cx="9144000" cy="5571491"/>
          </a:xfrm>
          <a:prstGeom prst="rect">
            <a:avLst/>
          </a:prstGeom>
          <a:noFill/>
        </p:spPr>
      </p:pic>
      <p:sp>
        <p:nvSpPr>
          <p:cNvPr id="5" name="Oval 4"/>
          <p:cNvSpPr/>
          <p:nvPr/>
        </p:nvSpPr>
        <p:spPr>
          <a:xfrm>
            <a:off x="5638800" y="1752600"/>
            <a:ext cx="3124200" cy="3048000"/>
          </a:xfrm>
          <a:prstGeom prst="ellipse">
            <a:avLst/>
          </a:prstGeom>
          <a:solidFill>
            <a:srgbClr val="FF0000">
              <a:alpha val="6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r>
              <a:rPr lang="fa-IR" sz="9600" dirty="0" smtClean="0">
                <a:solidFill>
                  <a:schemeClr val="tx1"/>
                </a:solidFill>
                <a:cs typeface="B Titr" pitchFamily="2" charset="-78"/>
              </a:rPr>
              <a:t>3</a:t>
            </a:r>
          </a:p>
          <a:p>
            <a:pPr algn="ctr" rtl="1"/>
            <a:r>
              <a:rPr lang="fa-IR" sz="3200" dirty="0" smtClean="0">
                <a:solidFill>
                  <a:schemeClr val="tx1"/>
                </a:solidFill>
                <a:cs typeface="B Yekan" pitchFamily="2" charset="-78"/>
              </a:rPr>
              <a:t>تکنیک‌های تمرکز</a:t>
            </a:r>
            <a:endParaRPr lang="en-US" sz="3200" dirty="0">
              <a:solidFill>
                <a:schemeClr val="tx1"/>
              </a:solidFill>
              <a:cs typeface="B Yekan" pitchFamily="2" charset="-78"/>
            </a:endParaRPr>
          </a:p>
        </p:txBody>
      </p:sp>
      <p:sp>
        <p:nvSpPr>
          <p:cNvPr id="6" name="Subtitle 2"/>
          <p:cNvSpPr txBox="1">
            <a:spLocks/>
          </p:cNvSpPr>
          <p:nvPr/>
        </p:nvSpPr>
        <p:spPr>
          <a:xfrm>
            <a:off x="0" y="0"/>
            <a:ext cx="9144000" cy="685800"/>
          </a:xfrm>
          <a:prstGeom prst="rect">
            <a:avLst/>
          </a:prstGeom>
          <a:solidFill>
            <a:srgbClr val="00B0F0"/>
          </a:solidFill>
          <a:ln w="57150">
            <a:noFill/>
          </a:ln>
        </p:spPr>
        <p:txBody>
          <a:bodyPr vert="horz" lIns="91440" tIns="45720" rIns="91440" bIns="45720" rtlCol="0">
            <a:noAutofit/>
          </a:bodyPr>
          <a:lstStyle/>
          <a:p>
            <a:pPr algn="ctr" rtl="1"/>
            <a:r>
              <a:rPr lang="fa-IR" sz="3200" dirty="0" smtClean="0">
                <a:latin typeface="ذ غث"/>
                <a:cs typeface="B Yekan" pitchFamily="2" charset="-78"/>
              </a:rPr>
              <a:t>معجزه‌ای درکار نیست، معجزه تنهادر تمرین و پشتکار شماست</a:t>
            </a:r>
            <a:endParaRPr lang="en-US" sz="3200" dirty="0">
              <a:latin typeface="ذ غث"/>
              <a:cs typeface="B Yekan" pitchFamily="2" charset="-78"/>
            </a:endParaRPr>
          </a:p>
        </p:txBody>
      </p:sp>
      <p:sp>
        <p:nvSpPr>
          <p:cNvPr id="8" name="Subtitle 2"/>
          <p:cNvSpPr txBox="1">
            <a:spLocks/>
          </p:cNvSpPr>
          <p:nvPr/>
        </p:nvSpPr>
        <p:spPr>
          <a:xfrm>
            <a:off x="0" y="6172200"/>
            <a:ext cx="9144000" cy="685800"/>
          </a:xfrm>
          <a:prstGeom prst="rect">
            <a:avLst/>
          </a:prstGeom>
          <a:solidFill>
            <a:srgbClr val="00B0F0"/>
          </a:solidFill>
          <a:ln w="57150">
            <a:noFill/>
          </a:ln>
        </p:spPr>
        <p:txBody>
          <a:bodyPr vert="horz" lIns="91440" tIns="45720" rIns="91440" bIns="45720" rtlCol="0">
            <a:noAutofit/>
          </a:bodyPr>
          <a:lstStyle/>
          <a:p>
            <a:pPr algn="ctr" rtl="1"/>
            <a:r>
              <a:rPr lang="fa-IR" sz="3200" dirty="0" smtClean="0">
                <a:latin typeface="ذ غث"/>
                <a:cs typeface="B Yekan" pitchFamily="2" charset="-78"/>
              </a:rPr>
              <a:t>شگردهای خود را برای تمرکز پیدا کنید</a:t>
            </a:r>
            <a:endParaRPr lang="en-US" sz="3200" dirty="0">
              <a:latin typeface="ذ غث"/>
              <a:cs typeface="B Yekan" pitchFamily="2" charset="-78"/>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E:\minidars works\concentration\6602332085_320a23d8c4_o.jpg"/>
          <p:cNvPicPr>
            <a:picLocks noChangeAspect="1" noChangeArrowheads="1"/>
          </p:cNvPicPr>
          <p:nvPr/>
        </p:nvPicPr>
        <p:blipFill>
          <a:blip r:embed="rId3" cstate="print"/>
          <a:srcRect t="6517" b="5500"/>
          <a:stretch>
            <a:fillRect/>
          </a:stretch>
        </p:blipFill>
        <p:spPr bwMode="auto">
          <a:xfrm>
            <a:off x="0" y="0"/>
            <a:ext cx="9144000" cy="6858000"/>
          </a:xfrm>
          <a:prstGeom prst="rect">
            <a:avLst/>
          </a:prstGeom>
          <a:noFill/>
        </p:spPr>
      </p:pic>
      <p:sp>
        <p:nvSpPr>
          <p:cNvPr id="6" name="Rectangle 5"/>
          <p:cNvSpPr/>
          <p:nvPr/>
        </p:nvSpPr>
        <p:spPr>
          <a:xfrm>
            <a:off x="1" y="1905000"/>
            <a:ext cx="2819400" cy="2862322"/>
          </a:xfrm>
          <a:prstGeom prst="rect">
            <a:avLst/>
          </a:prstGeom>
        </p:spPr>
        <p:txBody>
          <a:bodyPr wrap="square">
            <a:spAutoFit/>
          </a:bodyPr>
          <a:lstStyle/>
          <a:p>
            <a:pPr algn="r" rtl="1"/>
            <a:r>
              <a:rPr lang="fa-IR" sz="6000" dirty="0" smtClean="0">
                <a:solidFill>
                  <a:schemeClr val="bg1">
                    <a:lumMod val="95000"/>
                    <a:lumOff val="5000"/>
                  </a:schemeClr>
                </a:solidFill>
                <a:effectLst>
                  <a:glow rad="101600">
                    <a:schemeClr val="accent6">
                      <a:satMod val="175000"/>
                      <a:alpha val="40000"/>
                    </a:schemeClr>
                  </a:glow>
                  <a:outerShdw blurRad="50800" dist="38100" dir="5400000" algn="t" rotWithShape="0">
                    <a:prstClr val="black">
                      <a:alpha val="40000"/>
                    </a:prstClr>
                  </a:outerShdw>
                </a:effectLst>
                <a:cs typeface="B Yekan" pitchFamily="2" charset="-78"/>
              </a:rPr>
              <a:t>تمرکز</a:t>
            </a:r>
            <a:endParaRPr lang="fa-IR" sz="2000" dirty="0" smtClean="0">
              <a:solidFill>
                <a:schemeClr val="bg1">
                  <a:lumMod val="95000"/>
                  <a:lumOff val="5000"/>
                </a:schemeClr>
              </a:solidFill>
              <a:effectLst>
                <a:glow rad="101600">
                  <a:schemeClr val="accent6">
                    <a:satMod val="175000"/>
                    <a:alpha val="40000"/>
                  </a:schemeClr>
                </a:glow>
                <a:outerShdw blurRad="50800" dist="38100" dir="5400000" algn="t" rotWithShape="0">
                  <a:prstClr val="black">
                    <a:alpha val="40000"/>
                  </a:prstClr>
                </a:outerShdw>
              </a:effectLst>
              <a:cs typeface="B Yekan" pitchFamily="2" charset="-78"/>
            </a:endParaRPr>
          </a:p>
          <a:p>
            <a:pPr algn="r" rtl="1"/>
            <a:r>
              <a:rPr lang="fa-IR" sz="6000" dirty="0" smtClean="0">
                <a:solidFill>
                  <a:schemeClr val="bg1">
                    <a:lumMod val="95000"/>
                    <a:lumOff val="5000"/>
                  </a:schemeClr>
                </a:solidFill>
                <a:effectLst>
                  <a:glow rad="101600">
                    <a:schemeClr val="accent6">
                      <a:satMod val="175000"/>
                      <a:alpha val="40000"/>
                    </a:schemeClr>
                  </a:glow>
                  <a:outerShdw blurRad="50800" dist="38100" dir="5400000" algn="t" rotWithShape="0">
                    <a:prstClr val="black">
                      <a:alpha val="40000"/>
                    </a:prstClr>
                  </a:outerShdw>
                </a:effectLst>
                <a:cs typeface="B Yekan" pitchFamily="2" charset="-78"/>
              </a:rPr>
              <a:t>روی </a:t>
            </a:r>
          </a:p>
          <a:p>
            <a:pPr algn="r" rtl="1"/>
            <a:r>
              <a:rPr lang="fa-IR" sz="6000" dirty="0" smtClean="0">
                <a:solidFill>
                  <a:schemeClr val="bg1">
                    <a:lumMod val="95000"/>
                    <a:lumOff val="5000"/>
                  </a:schemeClr>
                </a:solidFill>
                <a:effectLst>
                  <a:glow rad="101600">
                    <a:schemeClr val="accent6">
                      <a:satMod val="175000"/>
                      <a:alpha val="40000"/>
                    </a:schemeClr>
                  </a:glow>
                  <a:outerShdw blurRad="50800" dist="38100" dir="5400000" algn="t" rotWithShape="0">
                    <a:prstClr val="black">
                      <a:alpha val="40000"/>
                    </a:prstClr>
                  </a:outerShdw>
                </a:effectLst>
                <a:cs typeface="B Yekan" pitchFamily="2" charset="-78"/>
              </a:rPr>
              <a:t>تمرکز</a:t>
            </a:r>
            <a:endParaRPr lang="en-US" sz="6000" dirty="0">
              <a:solidFill>
                <a:schemeClr val="bg1">
                  <a:lumMod val="95000"/>
                  <a:lumOff val="5000"/>
                </a:schemeClr>
              </a:solidFill>
              <a:effectLst>
                <a:glow rad="101600">
                  <a:schemeClr val="accent6">
                    <a:satMod val="175000"/>
                    <a:alpha val="40000"/>
                  </a:schemeClr>
                </a:glow>
                <a:outerShdw blurRad="50800" dist="38100" dir="5400000" algn="t" rotWithShape="0">
                  <a:prstClr val="black">
                    <a:alpha val="40000"/>
                  </a:prstClr>
                </a:outerShdw>
              </a:effectLst>
              <a:cs typeface="B Yekan" pitchFamily="2" charset="-78"/>
            </a:endParaRPr>
          </a:p>
        </p:txBody>
      </p:sp>
      <p:sp>
        <p:nvSpPr>
          <p:cNvPr id="8" name="Rectangle 7"/>
          <p:cNvSpPr/>
          <p:nvPr/>
        </p:nvSpPr>
        <p:spPr>
          <a:xfrm>
            <a:off x="1349705" y="177225"/>
            <a:ext cx="6498895" cy="584775"/>
          </a:xfrm>
          <a:prstGeom prst="rect">
            <a:avLst/>
          </a:prstGeom>
        </p:spPr>
        <p:txBody>
          <a:bodyPr wrap="none">
            <a:spAutoFit/>
          </a:bodyPr>
          <a:lstStyle/>
          <a:p>
            <a:pPr algn="r" rtl="1"/>
            <a:r>
              <a:rPr lang="fa-IR" sz="3200" dirty="0" smtClean="0">
                <a:cs typeface="B Yekan" pitchFamily="2" charset="-78"/>
              </a:rPr>
              <a:t>تمرکز کردن خود نیازمند تمرکز بالایی است</a:t>
            </a:r>
            <a:endParaRPr lang="en-US" sz="3200" dirty="0">
              <a:cs typeface="B Yekan" pitchFamily="2" charset="-78"/>
            </a:endParaRPr>
          </a:p>
        </p:txBody>
      </p:sp>
      <p:sp>
        <p:nvSpPr>
          <p:cNvPr id="9" name="Rectangle 8"/>
          <p:cNvSpPr/>
          <p:nvPr/>
        </p:nvSpPr>
        <p:spPr>
          <a:xfrm>
            <a:off x="0" y="6019800"/>
            <a:ext cx="9144000" cy="584775"/>
          </a:xfrm>
          <a:prstGeom prst="rect">
            <a:avLst/>
          </a:prstGeom>
        </p:spPr>
        <p:txBody>
          <a:bodyPr wrap="square">
            <a:spAutoFit/>
          </a:bodyPr>
          <a:lstStyle/>
          <a:p>
            <a:pPr algn="ctr" rtl="1"/>
            <a:r>
              <a:rPr lang="fa-IR" sz="3200" dirty="0" smtClean="0">
                <a:cs typeface="B Yekan" pitchFamily="2" charset="-78"/>
              </a:rPr>
              <a:t>هیچ مهارت پایه‌ای حرفه‌ای جز با تمرین به دست نمی‌آید</a:t>
            </a:r>
            <a:endParaRPr lang="en-US" sz="3200" dirty="0" smtClean="0">
              <a:cs typeface="B Yekan" pitchFamily="2" charset="-78"/>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4098" name="Picture 2" descr="E:\minidars works\concentration\8643485_s1.jpg"/>
          <p:cNvPicPr>
            <a:picLocks noChangeAspect="1" noChangeArrowheads="1"/>
          </p:cNvPicPr>
          <p:nvPr/>
        </p:nvPicPr>
        <p:blipFill>
          <a:blip r:embed="rId3" cstate="print"/>
          <a:srcRect/>
          <a:stretch>
            <a:fillRect/>
          </a:stretch>
        </p:blipFill>
        <p:spPr bwMode="auto">
          <a:xfrm>
            <a:off x="4572000" y="533400"/>
            <a:ext cx="4572000" cy="6075747"/>
          </a:xfrm>
          <a:prstGeom prst="rect">
            <a:avLst/>
          </a:prstGeom>
          <a:noFill/>
        </p:spPr>
      </p:pic>
      <p:sp>
        <p:nvSpPr>
          <p:cNvPr id="6" name="Rectangle 5"/>
          <p:cNvSpPr/>
          <p:nvPr/>
        </p:nvSpPr>
        <p:spPr>
          <a:xfrm>
            <a:off x="0" y="162579"/>
            <a:ext cx="9144000" cy="584775"/>
          </a:xfrm>
          <a:prstGeom prst="rect">
            <a:avLst/>
          </a:prstGeom>
          <a:solidFill>
            <a:srgbClr val="FF0000">
              <a:alpha val="65098"/>
            </a:srgbClr>
          </a:solidFill>
        </p:spPr>
        <p:txBody>
          <a:bodyPr wrap="square">
            <a:spAutoFit/>
          </a:bodyPr>
          <a:lstStyle/>
          <a:p>
            <a:pPr algn="ctr" rtl="1"/>
            <a:r>
              <a:rPr lang="fa-IR" sz="3200" dirty="0" smtClean="0">
                <a:solidFill>
                  <a:srgbClr val="FFFF00"/>
                </a:solidFill>
                <a:cs typeface="B Yekan" pitchFamily="2" charset="-78"/>
              </a:rPr>
              <a:t>3. تکنیک‌های تمرکز</a:t>
            </a:r>
            <a:endParaRPr lang="en-US" sz="3200" dirty="0"/>
          </a:p>
        </p:txBody>
      </p:sp>
      <p:cxnSp>
        <p:nvCxnSpPr>
          <p:cNvPr id="7" name="Straight Connector 6"/>
          <p:cNvCxnSpPr/>
          <p:nvPr/>
        </p:nvCxnSpPr>
        <p:spPr>
          <a:xfrm rot="10800000">
            <a:off x="2" y="152400"/>
            <a:ext cx="9143998" cy="1"/>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rot="10800000">
            <a:off x="2" y="761998"/>
            <a:ext cx="9143998" cy="1"/>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152400" y="2971800"/>
            <a:ext cx="4419800" cy="369332"/>
          </a:xfrm>
          <a:prstGeom prst="rect">
            <a:avLst/>
          </a:prstGeom>
        </p:spPr>
        <p:txBody>
          <a:bodyPr wrap="none">
            <a:spAutoFit/>
          </a:bodyPr>
          <a:lstStyle/>
          <a:p>
            <a:pPr algn="r" rtl="1"/>
            <a:r>
              <a:rPr lang="fa-IR" dirty="0" smtClean="0">
                <a:cs typeface="B Yekan" pitchFamily="2" charset="-78"/>
              </a:rPr>
              <a:t>زمانی را برای تمرکز روی نگرانی‌های‌تان تنظیم کنید</a:t>
            </a:r>
            <a:endParaRPr lang="en-US" dirty="0">
              <a:cs typeface="B Yekan" pitchFamily="2" charset="-78"/>
            </a:endParaRPr>
          </a:p>
        </p:txBody>
      </p:sp>
      <p:sp>
        <p:nvSpPr>
          <p:cNvPr id="18" name="Rectangle 17"/>
          <p:cNvSpPr/>
          <p:nvPr/>
        </p:nvSpPr>
        <p:spPr>
          <a:xfrm>
            <a:off x="76200" y="2039779"/>
            <a:ext cx="4620176" cy="769441"/>
          </a:xfrm>
          <a:prstGeom prst="rect">
            <a:avLst/>
          </a:prstGeom>
        </p:spPr>
        <p:txBody>
          <a:bodyPr wrap="none">
            <a:spAutoFit/>
          </a:bodyPr>
          <a:lstStyle/>
          <a:p>
            <a:r>
              <a:rPr lang="fa-IR" sz="4400" dirty="0" smtClean="0">
                <a:solidFill>
                  <a:schemeClr val="bg2">
                    <a:lumMod val="50000"/>
                  </a:schemeClr>
                </a:solidFill>
                <a:latin typeface="+mj-lt"/>
                <a:ea typeface="+mj-ea"/>
                <a:cs typeface="12   Yagut_shsmrt" pitchFamily="2" charset="-78"/>
              </a:rPr>
              <a:t>«زمانی برای آشفتگی»</a:t>
            </a:r>
            <a:endParaRPr lang="en-US" sz="4400" dirty="0" smtClean="0">
              <a:solidFill>
                <a:schemeClr val="bg2">
                  <a:lumMod val="50000"/>
                </a:schemeClr>
              </a:solidFill>
              <a:latin typeface="+mj-lt"/>
              <a:ea typeface="+mj-ea"/>
              <a:cs typeface="12   Yagut_shsmrt" pitchFamily="2" charset="-78"/>
            </a:endParaRPr>
          </a:p>
        </p:txBody>
      </p:sp>
      <p:sp>
        <p:nvSpPr>
          <p:cNvPr id="19" name="Rectangle 18"/>
          <p:cNvSpPr/>
          <p:nvPr/>
        </p:nvSpPr>
        <p:spPr>
          <a:xfrm>
            <a:off x="960776" y="1524000"/>
            <a:ext cx="2621230" cy="461665"/>
          </a:xfrm>
          <a:prstGeom prst="rect">
            <a:avLst/>
          </a:prstGeom>
        </p:spPr>
        <p:txBody>
          <a:bodyPr wrap="none">
            <a:spAutoFit/>
          </a:bodyPr>
          <a:lstStyle/>
          <a:p>
            <a:pPr algn="r" rtl="1"/>
            <a:r>
              <a:rPr lang="fa-IR" sz="2400" dirty="0" smtClean="0">
                <a:cs typeface="B Homa" pitchFamily="2" charset="-78"/>
              </a:rPr>
              <a:t>تکنیک شماره  1  تمرکز</a:t>
            </a:r>
            <a:endParaRPr lang="en-US" sz="2400" dirty="0">
              <a:cs typeface="B Homa" pitchFamily="2" charset="-78"/>
            </a:endParaRPr>
          </a:p>
        </p:txBody>
      </p:sp>
      <p:cxnSp>
        <p:nvCxnSpPr>
          <p:cNvPr id="20" name="Straight Connector 19"/>
          <p:cNvCxnSpPr/>
          <p:nvPr/>
        </p:nvCxnSpPr>
        <p:spPr>
          <a:xfrm rot="10800000" flipV="1">
            <a:off x="228600" y="2061863"/>
            <a:ext cx="4267200" cy="1"/>
          </a:xfrm>
          <a:prstGeom prst="line">
            <a:avLst/>
          </a:prstGeom>
          <a:ln w="57150">
            <a:solidFill>
              <a:srgbClr val="0070C0"/>
            </a:solidFill>
            <a:prstDash val="solid"/>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rot="10800000" flipV="1">
            <a:off x="228601" y="2823863"/>
            <a:ext cx="4267200" cy="1"/>
          </a:xfrm>
          <a:prstGeom prst="line">
            <a:avLst/>
          </a:prstGeom>
          <a:ln w="57150">
            <a:solidFill>
              <a:srgbClr val="0070C0"/>
            </a:solidFill>
            <a:prstDash val="solid"/>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24" name="Rectangle 23"/>
          <p:cNvSpPr/>
          <p:nvPr/>
        </p:nvSpPr>
        <p:spPr>
          <a:xfrm>
            <a:off x="304800" y="3620631"/>
            <a:ext cx="4267200" cy="2246769"/>
          </a:xfrm>
          <a:prstGeom prst="rect">
            <a:avLst/>
          </a:prstGeom>
          <a:solidFill>
            <a:schemeClr val="accent2"/>
          </a:solidFill>
        </p:spPr>
        <p:txBody>
          <a:bodyPr wrap="square">
            <a:spAutoFit/>
          </a:bodyPr>
          <a:lstStyle/>
          <a:p>
            <a:pPr marL="228600" lvl="0" indent="-228600" algn="justLow" rtl="1">
              <a:buFontTx/>
              <a:buAutoNum type="arabicPeriod"/>
              <a:defRPr/>
            </a:pPr>
            <a:r>
              <a:rPr lang="fa-IR" sz="2000" dirty="0" smtClean="0">
                <a:solidFill>
                  <a:schemeClr val="bg1"/>
                </a:solidFill>
                <a:cs typeface="B Yekan" pitchFamily="2" charset="-78"/>
              </a:rPr>
              <a:t>یک زمان ثابت و به خصوص را هر روز تعیین کنید.</a:t>
            </a:r>
          </a:p>
          <a:p>
            <a:pPr marL="228600" lvl="0" indent="-228600" algn="justLow" rtl="1">
              <a:buFontTx/>
              <a:buAutoNum type="arabicPeriod"/>
              <a:defRPr/>
            </a:pPr>
            <a:r>
              <a:rPr lang="fa-IR" sz="2000" dirty="0" smtClean="0">
                <a:solidFill>
                  <a:schemeClr val="bg1"/>
                </a:solidFill>
                <a:cs typeface="B Yekan" pitchFamily="2" charset="-78"/>
              </a:rPr>
              <a:t>افکار نگران کننده را هنگام کار به «زمان آشفتگی</a:t>
            </a:r>
            <a:r>
              <a:rPr lang="en-US" sz="2000" dirty="0" smtClean="0">
                <a:solidFill>
                  <a:schemeClr val="bg1"/>
                </a:solidFill>
                <a:cs typeface="B Yekan" pitchFamily="2" charset="-78"/>
              </a:rPr>
              <a:t> </a:t>
            </a:r>
            <a:r>
              <a:rPr lang="fa-IR" sz="2000" dirty="0" smtClean="0">
                <a:solidFill>
                  <a:schemeClr val="bg1"/>
                </a:solidFill>
                <a:cs typeface="B Yekan" pitchFamily="2" charset="-78"/>
              </a:rPr>
              <a:t>» </a:t>
            </a:r>
            <a:r>
              <a:rPr lang="fa-IR" sz="2000" u="sng" dirty="0" smtClean="0">
                <a:solidFill>
                  <a:schemeClr val="bg1"/>
                </a:solidFill>
                <a:cs typeface="B Yekan" pitchFamily="2" charset="-78"/>
              </a:rPr>
              <a:t>موکول</a:t>
            </a:r>
            <a:r>
              <a:rPr lang="fa-IR" sz="2000" dirty="0" smtClean="0">
                <a:solidFill>
                  <a:schemeClr val="bg1"/>
                </a:solidFill>
                <a:cs typeface="B Yekan" pitchFamily="2" charset="-78"/>
              </a:rPr>
              <a:t> کنید.</a:t>
            </a:r>
          </a:p>
          <a:p>
            <a:pPr marL="228600" lvl="0" indent="-228600" algn="justLow" rtl="1">
              <a:buFontTx/>
              <a:buAutoNum type="arabicPeriod"/>
              <a:defRPr/>
            </a:pPr>
            <a:r>
              <a:rPr lang="fa-IR" sz="2000" dirty="0" smtClean="0">
                <a:solidFill>
                  <a:schemeClr val="bg1"/>
                </a:solidFill>
                <a:cs typeface="B Yekan" pitchFamily="2" charset="-78"/>
              </a:rPr>
              <a:t>در «زمان آشفتگی» به تمام نگرانی‌های‌تان فکر کنید.</a:t>
            </a:r>
          </a:p>
          <a:p>
            <a:pPr marL="228600" lvl="0" indent="-228600" algn="justLow" rtl="1">
              <a:buFontTx/>
              <a:buAutoNum type="arabicPeriod"/>
              <a:defRPr/>
            </a:pPr>
            <a:r>
              <a:rPr lang="fa-IR" sz="2000" dirty="0" smtClean="0">
                <a:solidFill>
                  <a:schemeClr val="bg1"/>
                </a:solidFill>
                <a:cs typeface="B Yekan" pitchFamily="2" charset="-78"/>
              </a:rPr>
              <a:t>به «زمان آشفتگی» متعهد باشید.</a:t>
            </a:r>
            <a:endParaRPr lang="en-US" sz="2000" dirty="0">
              <a:solidFill>
                <a:schemeClr val="bg1"/>
              </a:solidFill>
              <a:cs typeface="B Yekan" pitchFamily="2" charset="-78"/>
            </a:endParaRPr>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7" name="Rectangle 16"/>
          <p:cNvSpPr/>
          <p:nvPr/>
        </p:nvSpPr>
        <p:spPr>
          <a:xfrm>
            <a:off x="32175" y="2971800"/>
            <a:ext cx="4540025" cy="369332"/>
          </a:xfrm>
          <a:prstGeom prst="rect">
            <a:avLst/>
          </a:prstGeom>
        </p:spPr>
        <p:txBody>
          <a:bodyPr wrap="none">
            <a:spAutoFit/>
          </a:bodyPr>
          <a:lstStyle/>
          <a:p>
            <a:pPr algn="r" rtl="1"/>
            <a:r>
              <a:rPr lang="fa-IR" dirty="0" smtClean="0">
                <a:cs typeface="B Yekan" pitchFamily="2" charset="-78"/>
              </a:rPr>
              <a:t>تمرین کنید نسبت به اتفاقات محیطی بی‌تفاوت باشید</a:t>
            </a:r>
            <a:endParaRPr lang="en-US" dirty="0">
              <a:cs typeface="B Yekan" pitchFamily="2" charset="-78"/>
            </a:endParaRPr>
          </a:p>
        </p:txBody>
      </p:sp>
      <p:sp>
        <p:nvSpPr>
          <p:cNvPr id="18" name="Rectangle 17"/>
          <p:cNvSpPr/>
          <p:nvPr/>
        </p:nvSpPr>
        <p:spPr>
          <a:xfrm>
            <a:off x="304800" y="2039779"/>
            <a:ext cx="4114800" cy="769441"/>
          </a:xfrm>
          <a:prstGeom prst="rect">
            <a:avLst/>
          </a:prstGeom>
        </p:spPr>
        <p:txBody>
          <a:bodyPr wrap="square">
            <a:spAutoFit/>
          </a:bodyPr>
          <a:lstStyle/>
          <a:p>
            <a:pPr algn="ctr" rtl="1"/>
            <a:r>
              <a:rPr lang="fa-IR" sz="4400" dirty="0" smtClean="0">
                <a:solidFill>
                  <a:schemeClr val="bg2">
                    <a:lumMod val="50000"/>
                  </a:schemeClr>
                </a:solidFill>
                <a:latin typeface="+mj-lt"/>
                <a:ea typeface="+mj-ea"/>
                <a:cs typeface="12   Yagut_shsmrt" pitchFamily="2" charset="-78"/>
              </a:rPr>
              <a:t>«کرختی عنکبوت»</a:t>
            </a:r>
            <a:endParaRPr lang="en-US" sz="4400" dirty="0" smtClean="0">
              <a:solidFill>
                <a:schemeClr val="bg2">
                  <a:lumMod val="50000"/>
                </a:schemeClr>
              </a:solidFill>
              <a:latin typeface="+mj-lt"/>
              <a:ea typeface="+mj-ea"/>
              <a:cs typeface="12   Yagut_shsmrt" pitchFamily="2" charset="-78"/>
            </a:endParaRPr>
          </a:p>
        </p:txBody>
      </p:sp>
      <p:sp>
        <p:nvSpPr>
          <p:cNvPr id="19" name="Rectangle 18"/>
          <p:cNvSpPr/>
          <p:nvPr/>
        </p:nvSpPr>
        <p:spPr>
          <a:xfrm>
            <a:off x="919098" y="1524000"/>
            <a:ext cx="2662908" cy="461665"/>
          </a:xfrm>
          <a:prstGeom prst="rect">
            <a:avLst/>
          </a:prstGeom>
        </p:spPr>
        <p:txBody>
          <a:bodyPr wrap="none">
            <a:spAutoFit/>
          </a:bodyPr>
          <a:lstStyle/>
          <a:p>
            <a:pPr algn="r" rtl="1"/>
            <a:r>
              <a:rPr lang="fa-IR" sz="2400" dirty="0" smtClean="0">
                <a:cs typeface="B Homa" pitchFamily="2" charset="-78"/>
              </a:rPr>
              <a:t>تکنیک شماره  2  تمرکز</a:t>
            </a:r>
            <a:endParaRPr lang="en-US" sz="2400" dirty="0">
              <a:cs typeface="B Homa" pitchFamily="2" charset="-78"/>
            </a:endParaRPr>
          </a:p>
        </p:txBody>
      </p:sp>
      <p:pic>
        <p:nvPicPr>
          <p:cNvPr id="12" name="Picture 2" descr="C:\Users\naseri\Desktop\concentration pics\spider-with-web-md.png"/>
          <p:cNvPicPr>
            <a:picLocks noChangeAspect="1" noChangeArrowheads="1"/>
          </p:cNvPicPr>
          <p:nvPr/>
        </p:nvPicPr>
        <p:blipFill>
          <a:blip r:embed="rId3" cstate="print"/>
          <a:srcRect/>
          <a:stretch>
            <a:fillRect/>
          </a:stretch>
        </p:blipFill>
        <p:spPr bwMode="auto">
          <a:xfrm>
            <a:off x="4780708" y="1600200"/>
            <a:ext cx="3982292" cy="3810000"/>
          </a:xfrm>
          <a:prstGeom prst="rect">
            <a:avLst/>
          </a:prstGeom>
          <a:noFill/>
        </p:spPr>
      </p:pic>
      <p:sp>
        <p:nvSpPr>
          <p:cNvPr id="13" name="Rectangle 12"/>
          <p:cNvSpPr/>
          <p:nvPr/>
        </p:nvSpPr>
        <p:spPr>
          <a:xfrm>
            <a:off x="304800" y="3581400"/>
            <a:ext cx="4267200" cy="2585323"/>
          </a:xfrm>
          <a:prstGeom prst="rect">
            <a:avLst/>
          </a:prstGeom>
          <a:solidFill>
            <a:schemeClr val="accent2"/>
          </a:solidFill>
        </p:spPr>
        <p:txBody>
          <a:bodyPr wrap="square">
            <a:spAutoFit/>
          </a:bodyPr>
          <a:lstStyle/>
          <a:p>
            <a:pPr algn="justLow" rtl="1"/>
            <a:r>
              <a:rPr lang="fa-IR" dirty="0" smtClean="0">
                <a:solidFill>
                  <a:schemeClr val="bg1"/>
                </a:solidFill>
                <a:cs typeface="B Yekan" pitchFamily="2" charset="-78"/>
              </a:rPr>
              <a:t>اگر با یک تکیه چوب به تار یک عنکبوت مرتب ضربه وارد کنید عنکبوت به‌صورت غریزی به سمت آن چوب حرکت می‌کند زیرا فکر می‌کند که در تارش دامی گرفتار گشته است.</a:t>
            </a:r>
          </a:p>
          <a:p>
            <a:pPr algn="justLow" rtl="1"/>
            <a:r>
              <a:rPr lang="fa-IR" dirty="0" smtClean="0">
                <a:solidFill>
                  <a:schemeClr val="bg1"/>
                </a:solidFill>
                <a:cs typeface="B Yekan" pitchFamily="2" charset="-78"/>
              </a:rPr>
              <a:t>ولی بعد از بررسی متوجه می‌شود که به کاه‌دان زده و از غذا خبری نیست! </a:t>
            </a:r>
          </a:p>
          <a:p>
            <a:pPr algn="justLow" rtl="1"/>
            <a:r>
              <a:rPr lang="fa-IR" dirty="0" smtClean="0">
                <a:solidFill>
                  <a:schemeClr val="bg1"/>
                </a:solidFill>
                <a:cs typeface="B Yekan" pitchFamily="2" charset="-78"/>
              </a:rPr>
              <a:t>درنتیجه تکرار این عمل عنکبوت دیگر پاسخی به تکان‌های تار خود نمی‌دهد و فکر می‌کند که بقیه تکان‌ها هم مثل قبل بیهوده خواهد بود.</a:t>
            </a:r>
            <a:endParaRPr lang="en-US" dirty="0">
              <a:solidFill>
                <a:schemeClr val="bg1"/>
              </a:solidFill>
              <a:cs typeface="B Yekan" pitchFamily="2" charset="-78"/>
            </a:endParaRPr>
          </a:p>
        </p:txBody>
      </p:sp>
      <p:cxnSp>
        <p:nvCxnSpPr>
          <p:cNvPr id="14" name="Straight Connector 13"/>
          <p:cNvCxnSpPr/>
          <p:nvPr/>
        </p:nvCxnSpPr>
        <p:spPr>
          <a:xfrm rot="10800000" flipV="1">
            <a:off x="228600" y="2061863"/>
            <a:ext cx="4267200" cy="1"/>
          </a:xfrm>
          <a:prstGeom prst="line">
            <a:avLst/>
          </a:prstGeom>
          <a:ln w="57150">
            <a:solidFill>
              <a:srgbClr val="0070C0"/>
            </a:solidFill>
            <a:prstDash val="solid"/>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rot="10800000" flipV="1">
            <a:off x="228601" y="2823863"/>
            <a:ext cx="4267200" cy="1"/>
          </a:xfrm>
          <a:prstGeom prst="line">
            <a:avLst/>
          </a:prstGeom>
          <a:ln w="57150">
            <a:solidFill>
              <a:srgbClr val="0070C0"/>
            </a:solidFill>
            <a:prstDash val="solid"/>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0" y="162579"/>
            <a:ext cx="9144000" cy="584775"/>
          </a:xfrm>
          <a:prstGeom prst="rect">
            <a:avLst/>
          </a:prstGeom>
          <a:solidFill>
            <a:srgbClr val="FF0000">
              <a:alpha val="65098"/>
            </a:srgbClr>
          </a:solidFill>
        </p:spPr>
        <p:txBody>
          <a:bodyPr wrap="square">
            <a:spAutoFit/>
          </a:bodyPr>
          <a:lstStyle/>
          <a:p>
            <a:pPr algn="ctr" rtl="1"/>
            <a:r>
              <a:rPr lang="fa-IR" sz="3200" dirty="0" smtClean="0">
                <a:solidFill>
                  <a:srgbClr val="FFFF00"/>
                </a:solidFill>
                <a:cs typeface="B Yekan" pitchFamily="2" charset="-78"/>
              </a:rPr>
              <a:t>3. تکنیک‌های تمرکز</a:t>
            </a:r>
            <a:endParaRPr lang="en-US" sz="3200" dirty="0"/>
          </a:p>
        </p:txBody>
      </p:sp>
      <p:cxnSp>
        <p:nvCxnSpPr>
          <p:cNvPr id="21" name="Straight Connector 20"/>
          <p:cNvCxnSpPr/>
          <p:nvPr/>
        </p:nvCxnSpPr>
        <p:spPr>
          <a:xfrm rot="10800000">
            <a:off x="2" y="152400"/>
            <a:ext cx="9143998" cy="1"/>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rot="10800000">
            <a:off x="2" y="761998"/>
            <a:ext cx="9143998" cy="1"/>
          </a:xfrm>
          <a:prstGeom prst="line">
            <a:avLst/>
          </a:prstGeom>
          <a:ln w="57150"/>
        </p:spPr>
        <p:style>
          <a:lnRef idx="1">
            <a:schemeClr val="accent1"/>
          </a:lnRef>
          <a:fillRef idx="0">
            <a:schemeClr val="accent1"/>
          </a:fillRef>
          <a:effectRef idx="0">
            <a:schemeClr val="accent1"/>
          </a:effectRef>
          <a:fontRef idx="minor">
            <a:schemeClr val="tx1"/>
          </a:fontRef>
        </p:style>
      </p:cxn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2051" name="Picture 3" descr="C:\Users\naseri\Desktop\concentration pics\hand_with_five_finger_219513.jpg"/>
          <p:cNvPicPr>
            <a:picLocks noChangeAspect="1" noChangeArrowheads="1"/>
          </p:cNvPicPr>
          <p:nvPr/>
        </p:nvPicPr>
        <p:blipFill>
          <a:blip r:embed="rId3" cstate="print"/>
          <a:srcRect l="20906" r="17796"/>
          <a:stretch>
            <a:fillRect/>
          </a:stretch>
        </p:blipFill>
        <p:spPr bwMode="auto">
          <a:xfrm>
            <a:off x="4648200" y="1676400"/>
            <a:ext cx="4474881" cy="5181600"/>
          </a:xfrm>
          <a:prstGeom prst="rect">
            <a:avLst/>
          </a:prstGeom>
          <a:noFill/>
        </p:spPr>
      </p:pic>
      <p:sp>
        <p:nvSpPr>
          <p:cNvPr id="8" name="Rectangle 7"/>
          <p:cNvSpPr/>
          <p:nvPr/>
        </p:nvSpPr>
        <p:spPr>
          <a:xfrm>
            <a:off x="76200" y="2971800"/>
            <a:ext cx="4602542" cy="369332"/>
          </a:xfrm>
          <a:prstGeom prst="rect">
            <a:avLst/>
          </a:prstGeom>
        </p:spPr>
        <p:txBody>
          <a:bodyPr wrap="none">
            <a:spAutoFit/>
          </a:bodyPr>
          <a:lstStyle/>
          <a:p>
            <a:pPr algn="r" rtl="1"/>
            <a:r>
              <a:rPr lang="fa-IR" dirty="0" smtClean="0">
                <a:cs typeface="B Yekan" pitchFamily="2" charset="-78"/>
              </a:rPr>
              <a:t>درصورت حواس‌پرتی، کارتان را 5باربیشترتکرار کنید</a:t>
            </a:r>
            <a:endParaRPr lang="en-US" dirty="0">
              <a:cs typeface="B Yekan" pitchFamily="2" charset="-78"/>
            </a:endParaRPr>
          </a:p>
        </p:txBody>
      </p:sp>
      <p:sp>
        <p:nvSpPr>
          <p:cNvPr id="9" name="Rectangle 8"/>
          <p:cNvSpPr/>
          <p:nvPr/>
        </p:nvSpPr>
        <p:spPr>
          <a:xfrm>
            <a:off x="0" y="2039779"/>
            <a:ext cx="4572000" cy="769441"/>
          </a:xfrm>
          <a:prstGeom prst="rect">
            <a:avLst/>
          </a:prstGeom>
        </p:spPr>
        <p:txBody>
          <a:bodyPr wrap="square">
            <a:spAutoFit/>
          </a:bodyPr>
          <a:lstStyle/>
          <a:p>
            <a:pPr algn="ctr" rtl="1"/>
            <a:r>
              <a:rPr lang="fa-IR" sz="4400" dirty="0" smtClean="0">
                <a:solidFill>
                  <a:schemeClr val="bg2">
                    <a:lumMod val="50000"/>
                  </a:schemeClr>
                </a:solidFill>
                <a:latin typeface="+mj-lt"/>
                <a:ea typeface="+mj-ea"/>
                <a:cs typeface="12   Yagut_shsmrt" pitchFamily="2" charset="-78"/>
              </a:rPr>
              <a:t>قانون «5بار بیشتر»</a:t>
            </a:r>
            <a:endParaRPr lang="en-US" sz="4400" dirty="0" smtClean="0">
              <a:solidFill>
                <a:schemeClr val="bg2">
                  <a:lumMod val="50000"/>
                </a:schemeClr>
              </a:solidFill>
              <a:latin typeface="+mj-lt"/>
              <a:ea typeface="+mj-ea"/>
              <a:cs typeface="12   Yagut_shsmrt" pitchFamily="2" charset="-78"/>
            </a:endParaRPr>
          </a:p>
        </p:txBody>
      </p:sp>
      <p:sp>
        <p:nvSpPr>
          <p:cNvPr id="10" name="Rectangle 9"/>
          <p:cNvSpPr/>
          <p:nvPr/>
        </p:nvSpPr>
        <p:spPr>
          <a:xfrm>
            <a:off x="850168" y="1524000"/>
            <a:ext cx="2731838" cy="461665"/>
          </a:xfrm>
          <a:prstGeom prst="rect">
            <a:avLst/>
          </a:prstGeom>
        </p:spPr>
        <p:txBody>
          <a:bodyPr wrap="none">
            <a:spAutoFit/>
          </a:bodyPr>
          <a:lstStyle/>
          <a:p>
            <a:pPr algn="r" rtl="1"/>
            <a:r>
              <a:rPr lang="fa-IR" sz="2400" dirty="0" smtClean="0">
                <a:cs typeface="B Homa" pitchFamily="2" charset="-78"/>
              </a:rPr>
              <a:t>تکنیک شماره  3  تمرکز</a:t>
            </a:r>
            <a:endParaRPr lang="en-US" sz="2400" dirty="0">
              <a:cs typeface="B Homa" pitchFamily="2" charset="-78"/>
            </a:endParaRPr>
          </a:p>
        </p:txBody>
      </p:sp>
      <p:sp>
        <p:nvSpPr>
          <p:cNvPr id="13" name="Rectangle 12"/>
          <p:cNvSpPr/>
          <p:nvPr/>
        </p:nvSpPr>
        <p:spPr>
          <a:xfrm>
            <a:off x="304800" y="3581400"/>
            <a:ext cx="4267200" cy="2585323"/>
          </a:xfrm>
          <a:prstGeom prst="rect">
            <a:avLst/>
          </a:prstGeom>
          <a:solidFill>
            <a:schemeClr val="accent2"/>
          </a:solidFill>
        </p:spPr>
        <p:txBody>
          <a:bodyPr wrap="square">
            <a:spAutoFit/>
          </a:bodyPr>
          <a:lstStyle/>
          <a:p>
            <a:pPr algn="justLow" rtl="1">
              <a:buFont typeface="Arial" pitchFamily="34" charset="0"/>
              <a:buChar char="•"/>
            </a:pPr>
            <a:r>
              <a:rPr lang="fa-IR" dirty="0" smtClean="0">
                <a:solidFill>
                  <a:schemeClr val="bg1"/>
                </a:solidFill>
                <a:cs typeface="B Yekan" pitchFamily="2" charset="-78"/>
              </a:rPr>
              <a:t>اگر در حال حل مسائل ریاضی هستید، پنج مسئله بیشتر حل کنید</a:t>
            </a:r>
            <a:endParaRPr lang="en-US" dirty="0" smtClean="0">
              <a:solidFill>
                <a:schemeClr val="bg1"/>
              </a:solidFill>
              <a:cs typeface="B Yekan" pitchFamily="2" charset="-78"/>
            </a:endParaRPr>
          </a:p>
          <a:p>
            <a:pPr algn="justLow" rtl="1">
              <a:buFont typeface="Arial" pitchFamily="34" charset="0"/>
              <a:buChar char="•"/>
            </a:pPr>
            <a:r>
              <a:rPr lang="fa-IR" dirty="0" smtClean="0">
                <a:solidFill>
                  <a:schemeClr val="bg1"/>
                </a:solidFill>
                <a:cs typeface="B Yekan" pitchFamily="2" charset="-78"/>
              </a:rPr>
              <a:t>اگر در حال مطالعه بودید، پنج صفحه بیشتر مطالعه کنید</a:t>
            </a:r>
            <a:endParaRPr lang="en-US" dirty="0" smtClean="0">
              <a:solidFill>
                <a:schemeClr val="bg1"/>
              </a:solidFill>
              <a:cs typeface="B Yekan" pitchFamily="2" charset="-78"/>
            </a:endParaRPr>
          </a:p>
          <a:p>
            <a:pPr algn="justLow" rtl="1">
              <a:buFont typeface="Arial" pitchFamily="34" charset="0"/>
              <a:buChar char="•"/>
            </a:pPr>
            <a:r>
              <a:rPr lang="fa-IR" dirty="0" smtClean="0">
                <a:solidFill>
                  <a:schemeClr val="bg1"/>
                </a:solidFill>
                <a:cs typeface="B Yekan" pitchFamily="2" charset="-78"/>
              </a:rPr>
              <a:t>اگر در حال انجام کاری بودید پنج دقیقه بیشتر آن کار را ادامه دهید</a:t>
            </a:r>
            <a:endParaRPr lang="en-US" dirty="0" smtClean="0">
              <a:solidFill>
                <a:schemeClr val="bg1"/>
              </a:solidFill>
              <a:cs typeface="B Yekan" pitchFamily="2" charset="-78"/>
            </a:endParaRPr>
          </a:p>
          <a:p>
            <a:pPr algn="justLow" rtl="1"/>
            <a:endParaRPr lang="en-US" dirty="0" smtClean="0">
              <a:solidFill>
                <a:schemeClr val="bg1"/>
              </a:solidFill>
              <a:cs typeface="B Yekan" pitchFamily="2" charset="-78"/>
            </a:endParaRPr>
          </a:p>
          <a:p>
            <a:pPr algn="justLow" rtl="1"/>
            <a:r>
              <a:rPr lang="fa-IR" dirty="0" smtClean="0">
                <a:solidFill>
                  <a:schemeClr val="bg1"/>
                </a:solidFill>
                <a:cs typeface="B Yekan" pitchFamily="2" charset="-78"/>
              </a:rPr>
              <a:t>این تعهد درونی شما را ملزم به حفظ تمرکز و دوری از حواس پرتی خواهد کرد. </a:t>
            </a:r>
            <a:endParaRPr lang="en-US" dirty="0">
              <a:solidFill>
                <a:schemeClr val="bg1"/>
              </a:solidFill>
              <a:cs typeface="B Yekan" pitchFamily="2" charset="-78"/>
            </a:endParaRPr>
          </a:p>
        </p:txBody>
      </p:sp>
      <p:cxnSp>
        <p:nvCxnSpPr>
          <p:cNvPr id="16" name="Straight Connector 15"/>
          <p:cNvCxnSpPr/>
          <p:nvPr/>
        </p:nvCxnSpPr>
        <p:spPr>
          <a:xfrm rot="10800000" flipV="1">
            <a:off x="228600" y="2061863"/>
            <a:ext cx="4267200" cy="1"/>
          </a:xfrm>
          <a:prstGeom prst="line">
            <a:avLst/>
          </a:prstGeom>
          <a:ln w="57150">
            <a:solidFill>
              <a:srgbClr val="0070C0"/>
            </a:solidFill>
            <a:prstDash val="solid"/>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rot="10800000" flipV="1">
            <a:off x="228601" y="2823863"/>
            <a:ext cx="4267200" cy="1"/>
          </a:xfrm>
          <a:prstGeom prst="line">
            <a:avLst/>
          </a:prstGeom>
          <a:ln w="57150">
            <a:solidFill>
              <a:srgbClr val="0070C0"/>
            </a:solidFill>
            <a:prstDash val="solid"/>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8" name="Rectangle 17"/>
          <p:cNvSpPr/>
          <p:nvPr/>
        </p:nvSpPr>
        <p:spPr>
          <a:xfrm>
            <a:off x="0" y="162579"/>
            <a:ext cx="9144000" cy="584775"/>
          </a:xfrm>
          <a:prstGeom prst="rect">
            <a:avLst/>
          </a:prstGeom>
          <a:solidFill>
            <a:srgbClr val="FF0000">
              <a:alpha val="65098"/>
            </a:srgbClr>
          </a:solidFill>
        </p:spPr>
        <p:txBody>
          <a:bodyPr wrap="square">
            <a:spAutoFit/>
          </a:bodyPr>
          <a:lstStyle/>
          <a:p>
            <a:pPr algn="ctr" rtl="1"/>
            <a:r>
              <a:rPr lang="fa-IR" sz="3200" dirty="0" smtClean="0">
                <a:solidFill>
                  <a:srgbClr val="FFFF00"/>
                </a:solidFill>
                <a:cs typeface="B Yekan" pitchFamily="2" charset="-78"/>
              </a:rPr>
              <a:t>3. تکنیک‌های تمرکز</a:t>
            </a:r>
            <a:endParaRPr lang="en-US" sz="3200" dirty="0"/>
          </a:p>
        </p:txBody>
      </p:sp>
      <p:cxnSp>
        <p:nvCxnSpPr>
          <p:cNvPr id="19" name="Straight Connector 18"/>
          <p:cNvCxnSpPr/>
          <p:nvPr/>
        </p:nvCxnSpPr>
        <p:spPr>
          <a:xfrm rot="10800000">
            <a:off x="2" y="152400"/>
            <a:ext cx="9143998" cy="1"/>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rot="10800000">
            <a:off x="2" y="761998"/>
            <a:ext cx="9143998" cy="1"/>
          </a:xfrm>
          <a:prstGeom prst="line">
            <a:avLst/>
          </a:prstGeom>
          <a:ln w="57150"/>
        </p:spPr>
        <p:style>
          <a:lnRef idx="1">
            <a:schemeClr val="accent1"/>
          </a:lnRef>
          <a:fillRef idx="0">
            <a:schemeClr val="accent1"/>
          </a:fillRef>
          <a:effectRef idx="0">
            <a:schemeClr val="accent1"/>
          </a:effectRef>
          <a:fontRef idx="minor">
            <a:schemeClr val="tx1"/>
          </a:fontRef>
        </p:style>
      </p:cxn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3075" name="Picture 3" descr="C:\Users\naseri\Desktop\concentration pics\sticker.jpg"/>
          <p:cNvPicPr>
            <a:picLocks noChangeAspect="1" noChangeArrowheads="1"/>
          </p:cNvPicPr>
          <p:nvPr/>
        </p:nvPicPr>
        <p:blipFill>
          <a:blip r:embed="rId3" cstate="print"/>
          <a:srcRect/>
          <a:stretch>
            <a:fillRect/>
          </a:stretch>
        </p:blipFill>
        <p:spPr bwMode="auto">
          <a:xfrm>
            <a:off x="5144929" y="1905000"/>
            <a:ext cx="3999071" cy="4114800"/>
          </a:xfrm>
          <a:prstGeom prst="rect">
            <a:avLst/>
          </a:prstGeom>
          <a:noFill/>
        </p:spPr>
      </p:pic>
      <p:sp>
        <p:nvSpPr>
          <p:cNvPr id="9" name="Rectangle 8"/>
          <p:cNvSpPr/>
          <p:nvPr/>
        </p:nvSpPr>
        <p:spPr>
          <a:xfrm>
            <a:off x="82612" y="2971800"/>
            <a:ext cx="4596130" cy="369332"/>
          </a:xfrm>
          <a:prstGeom prst="rect">
            <a:avLst/>
          </a:prstGeom>
        </p:spPr>
        <p:txBody>
          <a:bodyPr wrap="none">
            <a:spAutoFit/>
          </a:bodyPr>
          <a:lstStyle/>
          <a:p>
            <a:pPr algn="r" rtl="1"/>
            <a:r>
              <a:rPr lang="fa-IR" dirty="0" smtClean="0">
                <a:cs typeface="B Yekan" pitchFamily="2" charset="-78"/>
              </a:rPr>
              <a:t>هنگام حواس‌پرتی، سه کلیدواژه اصلی را تکرار کنید.</a:t>
            </a:r>
            <a:endParaRPr lang="en-US" dirty="0">
              <a:cs typeface="B Yekan" pitchFamily="2" charset="-78"/>
            </a:endParaRPr>
          </a:p>
        </p:txBody>
      </p:sp>
      <p:sp>
        <p:nvSpPr>
          <p:cNvPr id="10" name="Rectangle 9"/>
          <p:cNvSpPr/>
          <p:nvPr/>
        </p:nvSpPr>
        <p:spPr>
          <a:xfrm>
            <a:off x="0" y="2039779"/>
            <a:ext cx="4572000" cy="769441"/>
          </a:xfrm>
          <a:prstGeom prst="rect">
            <a:avLst/>
          </a:prstGeom>
        </p:spPr>
        <p:txBody>
          <a:bodyPr wrap="square">
            <a:spAutoFit/>
          </a:bodyPr>
          <a:lstStyle/>
          <a:p>
            <a:pPr algn="ctr" rtl="1"/>
            <a:r>
              <a:rPr lang="fa-IR" sz="4400" spc="400" dirty="0" smtClean="0">
                <a:solidFill>
                  <a:schemeClr val="bg2">
                    <a:lumMod val="50000"/>
                  </a:schemeClr>
                </a:solidFill>
                <a:latin typeface="+mj-lt"/>
                <a:ea typeface="+mj-ea"/>
                <a:cs typeface="12   Yagut_shsmrt" pitchFamily="2" charset="-78"/>
              </a:rPr>
              <a:t>«سه کلیدواژه»</a:t>
            </a:r>
            <a:endParaRPr lang="en-US" sz="4400" spc="400" dirty="0" smtClean="0">
              <a:solidFill>
                <a:schemeClr val="bg2">
                  <a:lumMod val="50000"/>
                </a:schemeClr>
              </a:solidFill>
              <a:latin typeface="+mj-lt"/>
              <a:ea typeface="+mj-ea"/>
              <a:cs typeface="12   Yagut_shsmrt" pitchFamily="2" charset="-78"/>
            </a:endParaRPr>
          </a:p>
        </p:txBody>
      </p:sp>
      <p:sp>
        <p:nvSpPr>
          <p:cNvPr id="11" name="Rectangle 10"/>
          <p:cNvSpPr/>
          <p:nvPr/>
        </p:nvSpPr>
        <p:spPr>
          <a:xfrm>
            <a:off x="851771" y="1524000"/>
            <a:ext cx="2730235" cy="461665"/>
          </a:xfrm>
          <a:prstGeom prst="rect">
            <a:avLst/>
          </a:prstGeom>
        </p:spPr>
        <p:txBody>
          <a:bodyPr wrap="none">
            <a:spAutoFit/>
          </a:bodyPr>
          <a:lstStyle/>
          <a:p>
            <a:pPr algn="r" rtl="1"/>
            <a:r>
              <a:rPr lang="fa-IR" sz="2400" dirty="0" smtClean="0">
                <a:cs typeface="B Homa" pitchFamily="2" charset="-78"/>
              </a:rPr>
              <a:t>تکنیک شماره  4  تمرکز</a:t>
            </a:r>
            <a:endParaRPr lang="en-US" sz="2400" dirty="0">
              <a:cs typeface="B Homa" pitchFamily="2" charset="-78"/>
            </a:endParaRPr>
          </a:p>
        </p:txBody>
      </p:sp>
      <p:sp>
        <p:nvSpPr>
          <p:cNvPr id="14" name="Rectangle 13"/>
          <p:cNvSpPr/>
          <p:nvPr/>
        </p:nvSpPr>
        <p:spPr>
          <a:xfrm>
            <a:off x="304800" y="3581400"/>
            <a:ext cx="4267200" cy="2246769"/>
          </a:xfrm>
          <a:prstGeom prst="rect">
            <a:avLst/>
          </a:prstGeom>
          <a:solidFill>
            <a:schemeClr val="accent2"/>
          </a:solidFill>
        </p:spPr>
        <p:txBody>
          <a:bodyPr wrap="square">
            <a:spAutoFit/>
          </a:bodyPr>
          <a:lstStyle/>
          <a:p>
            <a:pPr marL="228600" indent="-228600" algn="justLow" rtl="1" fontAlgn="base">
              <a:buAutoNum type="arabicPeriod"/>
            </a:pPr>
            <a:r>
              <a:rPr lang="fa-IR" sz="2000" dirty="0" smtClean="0">
                <a:solidFill>
                  <a:schemeClr val="bg1"/>
                </a:solidFill>
                <a:cs typeface="B Yekan" pitchFamily="2" charset="-78"/>
              </a:rPr>
              <a:t>سه کلیدواژه اصلی کارتان انتخاب کنید.</a:t>
            </a:r>
          </a:p>
          <a:p>
            <a:pPr marL="228600" indent="-228600" algn="justLow" rtl="1" fontAlgn="base">
              <a:buAutoNum type="arabicPeriod"/>
            </a:pPr>
            <a:r>
              <a:rPr lang="fa-IR" sz="2000" dirty="0" smtClean="0">
                <a:solidFill>
                  <a:schemeClr val="bg1"/>
                </a:solidFill>
                <a:cs typeface="B Yekan" pitchFamily="2" charset="-78"/>
              </a:rPr>
              <a:t>آن‌ها را روی برگه‌های برچسب نوشته و جلوی چشمان‌تان قرار دهید. </a:t>
            </a:r>
          </a:p>
          <a:p>
            <a:pPr marL="228600" indent="-228600" algn="justLow" rtl="1" fontAlgn="base">
              <a:buAutoNum type="arabicPeriod"/>
            </a:pPr>
            <a:r>
              <a:rPr lang="fa-IR" sz="2000" dirty="0" smtClean="0">
                <a:solidFill>
                  <a:schemeClr val="bg1"/>
                </a:solidFill>
                <a:cs typeface="B Yekan" pitchFamily="2" charset="-78"/>
              </a:rPr>
              <a:t>هر وقت حواس‌تان پرت شد به آنها نگاه کنید و کلمات را با خود تکرار کنید تا موضوعی را که حواس‌تان را پرت کرده بود فراموش کنید.</a:t>
            </a:r>
          </a:p>
        </p:txBody>
      </p:sp>
      <p:sp>
        <p:nvSpPr>
          <p:cNvPr id="16" name="Rectangle 15"/>
          <p:cNvSpPr/>
          <p:nvPr/>
        </p:nvSpPr>
        <p:spPr>
          <a:xfrm>
            <a:off x="5334000" y="2362200"/>
            <a:ext cx="2819400" cy="1938992"/>
          </a:xfrm>
          <a:prstGeom prst="rect">
            <a:avLst/>
          </a:prstGeom>
        </p:spPr>
        <p:txBody>
          <a:bodyPr wrap="square">
            <a:spAutoFit/>
          </a:bodyPr>
          <a:lstStyle/>
          <a:p>
            <a:pPr marL="228600" indent="-228600" algn="r" rtl="1" fontAlgn="base"/>
            <a:r>
              <a:rPr lang="fa-IR" sz="2400" dirty="0" smtClean="0">
                <a:cs typeface="Dast Nevis" pitchFamily="66" charset="-78"/>
              </a:rPr>
              <a:t>یک. اسلایدهای تمرکز</a:t>
            </a:r>
            <a:endParaRPr lang="en-US" sz="2400" dirty="0" smtClean="0">
              <a:cs typeface="Dast Nevis" pitchFamily="66" charset="-78"/>
            </a:endParaRPr>
          </a:p>
          <a:p>
            <a:pPr marL="228600" indent="-228600" algn="r" rtl="1" fontAlgn="base"/>
            <a:endParaRPr lang="fa-IR" sz="2400" dirty="0" smtClean="0">
              <a:cs typeface="Dast Nevis" pitchFamily="66" charset="-78"/>
            </a:endParaRPr>
          </a:p>
          <a:p>
            <a:pPr marL="228600" indent="-228600" algn="r" rtl="1" fontAlgn="base"/>
            <a:r>
              <a:rPr lang="fa-IR" sz="2400" dirty="0" smtClean="0">
                <a:cs typeface="Dast Nevis" pitchFamily="66" charset="-78"/>
              </a:rPr>
              <a:t>دو. نوشتن</a:t>
            </a:r>
            <a:endParaRPr lang="en-US" sz="2400" dirty="0" smtClean="0">
              <a:cs typeface="Dast Nevis" pitchFamily="66" charset="-78"/>
            </a:endParaRPr>
          </a:p>
          <a:p>
            <a:pPr marL="228600" indent="-228600" algn="r" rtl="1" fontAlgn="base"/>
            <a:endParaRPr lang="fa-IR" sz="2400" dirty="0" smtClean="0">
              <a:cs typeface="Dast Nevis" pitchFamily="66" charset="-78"/>
            </a:endParaRPr>
          </a:p>
          <a:p>
            <a:pPr marL="228600" indent="-228600" algn="r" rtl="1" fontAlgn="base"/>
            <a:r>
              <a:rPr lang="fa-IR" sz="2400" dirty="0" smtClean="0">
                <a:cs typeface="Dast Nevis" pitchFamily="66" charset="-78"/>
              </a:rPr>
              <a:t>سه. کیفیت</a:t>
            </a:r>
          </a:p>
        </p:txBody>
      </p:sp>
      <p:cxnSp>
        <p:nvCxnSpPr>
          <p:cNvPr id="17" name="Straight Connector 16"/>
          <p:cNvCxnSpPr/>
          <p:nvPr/>
        </p:nvCxnSpPr>
        <p:spPr>
          <a:xfrm rot="10800000" flipV="1">
            <a:off x="228600" y="2061863"/>
            <a:ext cx="4267200" cy="1"/>
          </a:xfrm>
          <a:prstGeom prst="line">
            <a:avLst/>
          </a:prstGeom>
          <a:ln w="57150">
            <a:solidFill>
              <a:srgbClr val="0070C0"/>
            </a:solidFill>
            <a:prstDash val="solid"/>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rot="10800000" flipV="1">
            <a:off x="228601" y="2823863"/>
            <a:ext cx="4267200" cy="1"/>
          </a:xfrm>
          <a:prstGeom prst="line">
            <a:avLst/>
          </a:prstGeom>
          <a:ln w="57150">
            <a:solidFill>
              <a:srgbClr val="0070C0"/>
            </a:solidFill>
            <a:prstDash val="solid"/>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0" y="162579"/>
            <a:ext cx="9144000" cy="584775"/>
          </a:xfrm>
          <a:prstGeom prst="rect">
            <a:avLst/>
          </a:prstGeom>
          <a:solidFill>
            <a:srgbClr val="FF0000">
              <a:alpha val="65098"/>
            </a:srgbClr>
          </a:solidFill>
        </p:spPr>
        <p:txBody>
          <a:bodyPr wrap="square">
            <a:spAutoFit/>
          </a:bodyPr>
          <a:lstStyle/>
          <a:p>
            <a:pPr algn="ctr" rtl="1"/>
            <a:r>
              <a:rPr lang="fa-IR" sz="3200" dirty="0" smtClean="0">
                <a:solidFill>
                  <a:srgbClr val="FFFF00"/>
                </a:solidFill>
                <a:cs typeface="B Yekan" pitchFamily="2" charset="-78"/>
              </a:rPr>
              <a:t>3. تکنیک‌های تمرکز</a:t>
            </a:r>
            <a:endParaRPr lang="en-US" sz="3200" dirty="0"/>
          </a:p>
        </p:txBody>
      </p:sp>
      <p:cxnSp>
        <p:nvCxnSpPr>
          <p:cNvPr id="20" name="Straight Connector 19"/>
          <p:cNvCxnSpPr/>
          <p:nvPr/>
        </p:nvCxnSpPr>
        <p:spPr>
          <a:xfrm rot="10800000">
            <a:off x="2" y="152400"/>
            <a:ext cx="9143998" cy="1"/>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rot="10800000">
            <a:off x="2" y="761998"/>
            <a:ext cx="9143998" cy="1"/>
          </a:xfrm>
          <a:prstGeom prst="line">
            <a:avLst/>
          </a:prstGeom>
          <a:ln w="57150"/>
        </p:spPr>
        <p:style>
          <a:lnRef idx="1">
            <a:schemeClr val="accent1"/>
          </a:lnRef>
          <a:fillRef idx="0">
            <a:schemeClr val="accent1"/>
          </a:fillRef>
          <a:effectRef idx="0">
            <a:schemeClr val="accent1"/>
          </a:effectRef>
          <a:fontRef idx="minor">
            <a:schemeClr val="tx1"/>
          </a:fontRef>
        </p:style>
      </p:cxn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4098" name="Picture 2" descr="C:\Users\naseri\Desktop\concentration pics\Be-Here.png"/>
          <p:cNvPicPr>
            <a:picLocks noChangeAspect="1" noChangeArrowheads="1"/>
          </p:cNvPicPr>
          <p:nvPr/>
        </p:nvPicPr>
        <p:blipFill>
          <a:blip r:embed="rId3" cstate="print"/>
          <a:srcRect/>
          <a:stretch>
            <a:fillRect/>
          </a:stretch>
        </p:blipFill>
        <p:spPr bwMode="auto">
          <a:xfrm>
            <a:off x="4919661" y="1752600"/>
            <a:ext cx="3886202" cy="1295400"/>
          </a:xfrm>
          <a:prstGeom prst="rect">
            <a:avLst/>
          </a:prstGeom>
          <a:noFill/>
        </p:spPr>
      </p:pic>
      <p:sp>
        <p:nvSpPr>
          <p:cNvPr id="10" name="Rectangle 9"/>
          <p:cNvSpPr/>
          <p:nvPr/>
        </p:nvSpPr>
        <p:spPr>
          <a:xfrm>
            <a:off x="-96924" y="2971800"/>
            <a:ext cx="4775666" cy="369332"/>
          </a:xfrm>
          <a:prstGeom prst="rect">
            <a:avLst/>
          </a:prstGeom>
        </p:spPr>
        <p:txBody>
          <a:bodyPr wrap="none">
            <a:spAutoFit/>
          </a:bodyPr>
          <a:lstStyle/>
          <a:p>
            <a:pPr algn="r" rtl="1"/>
            <a:r>
              <a:rPr lang="fa-IR" dirty="0" smtClean="0">
                <a:cs typeface="B Yekan" pitchFamily="2" charset="-78"/>
              </a:rPr>
              <a:t>هنگام حواس‌پرتی، نهیب بزنید «اینجا باش؛ همین الان»</a:t>
            </a:r>
            <a:endParaRPr lang="en-US" dirty="0">
              <a:cs typeface="B Yekan" pitchFamily="2" charset="-78"/>
            </a:endParaRPr>
          </a:p>
        </p:txBody>
      </p:sp>
      <p:sp>
        <p:nvSpPr>
          <p:cNvPr id="11" name="Rectangle 10"/>
          <p:cNvSpPr/>
          <p:nvPr/>
        </p:nvSpPr>
        <p:spPr>
          <a:xfrm>
            <a:off x="0" y="2039779"/>
            <a:ext cx="4572000" cy="769441"/>
          </a:xfrm>
          <a:prstGeom prst="rect">
            <a:avLst/>
          </a:prstGeom>
        </p:spPr>
        <p:txBody>
          <a:bodyPr wrap="square">
            <a:spAutoFit/>
          </a:bodyPr>
          <a:lstStyle/>
          <a:p>
            <a:pPr algn="ctr" rtl="1"/>
            <a:r>
              <a:rPr lang="fa-IR" sz="4400" spc="400" dirty="0" smtClean="0">
                <a:solidFill>
                  <a:schemeClr val="bg2">
                    <a:lumMod val="50000"/>
                  </a:schemeClr>
                </a:solidFill>
                <a:latin typeface="+mj-lt"/>
                <a:ea typeface="+mj-ea"/>
                <a:cs typeface="12   Yagut_shsmrt" pitchFamily="2" charset="-78"/>
              </a:rPr>
              <a:t>ذکر «اینجا باش»</a:t>
            </a:r>
            <a:endParaRPr lang="en-US" sz="4400" spc="400" dirty="0" smtClean="0">
              <a:solidFill>
                <a:schemeClr val="bg2">
                  <a:lumMod val="50000"/>
                </a:schemeClr>
              </a:solidFill>
              <a:latin typeface="+mj-lt"/>
              <a:ea typeface="+mj-ea"/>
              <a:cs typeface="12   Yagut_shsmrt" pitchFamily="2" charset="-78"/>
            </a:endParaRPr>
          </a:p>
        </p:txBody>
      </p:sp>
      <p:sp>
        <p:nvSpPr>
          <p:cNvPr id="12" name="Rectangle 11"/>
          <p:cNvSpPr/>
          <p:nvPr/>
        </p:nvSpPr>
        <p:spPr>
          <a:xfrm>
            <a:off x="871007" y="1524000"/>
            <a:ext cx="2710999" cy="461665"/>
          </a:xfrm>
          <a:prstGeom prst="rect">
            <a:avLst/>
          </a:prstGeom>
        </p:spPr>
        <p:txBody>
          <a:bodyPr wrap="none">
            <a:spAutoFit/>
          </a:bodyPr>
          <a:lstStyle/>
          <a:p>
            <a:pPr algn="r" rtl="1"/>
            <a:r>
              <a:rPr lang="fa-IR" sz="2400" dirty="0" smtClean="0">
                <a:cs typeface="B Homa" pitchFamily="2" charset="-78"/>
              </a:rPr>
              <a:t>تکنیک شماره  5  تمرکز</a:t>
            </a:r>
            <a:endParaRPr lang="en-US" sz="2400" dirty="0">
              <a:cs typeface="B Homa" pitchFamily="2" charset="-78"/>
            </a:endParaRPr>
          </a:p>
        </p:txBody>
      </p:sp>
      <p:pic>
        <p:nvPicPr>
          <p:cNvPr id="16" name="Picture 2" descr="C:\Users\naseri\Desktop\concentration pics\Be-Here.png"/>
          <p:cNvPicPr>
            <a:picLocks noChangeAspect="1" noChangeArrowheads="1"/>
          </p:cNvPicPr>
          <p:nvPr/>
        </p:nvPicPr>
        <p:blipFill>
          <a:blip r:embed="rId3" cstate="print"/>
          <a:srcRect/>
          <a:stretch>
            <a:fillRect/>
          </a:stretch>
        </p:blipFill>
        <p:spPr bwMode="auto">
          <a:xfrm>
            <a:off x="4953000" y="3048000"/>
            <a:ext cx="3886202" cy="1295400"/>
          </a:xfrm>
          <a:prstGeom prst="rect">
            <a:avLst/>
          </a:prstGeom>
          <a:noFill/>
        </p:spPr>
      </p:pic>
      <p:pic>
        <p:nvPicPr>
          <p:cNvPr id="17" name="Picture 2" descr="C:\Users\naseri\Desktop\concentration pics\Be-Here.png"/>
          <p:cNvPicPr>
            <a:picLocks noChangeAspect="1" noChangeArrowheads="1"/>
          </p:cNvPicPr>
          <p:nvPr/>
        </p:nvPicPr>
        <p:blipFill>
          <a:blip r:embed="rId3" cstate="print"/>
          <a:srcRect/>
          <a:stretch>
            <a:fillRect/>
          </a:stretch>
        </p:blipFill>
        <p:spPr bwMode="auto">
          <a:xfrm>
            <a:off x="4952998" y="4267200"/>
            <a:ext cx="3886202" cy="1295400"/>
          </a:xfrm>
          <a:prstGeom prst="rect">
            <a:avLst/>
          </a:prstGeom>
          <a:noFill/>
        </p:spPr>
      </p:pic>
      <p:sp>
        <p:nvSpPr>
          <p:cNvPr id="18" name="Rectangle 17"/>
          <p:cNvSpPr/>
          <p:nvPr/>
        </p:nvSpPr>
        <p:spPr>
          <a:xfrm>
            <a:off x="228600" y="3663077"/>
            <a:ext cx="4267200" cy="2585323"/>
          </a:xfrm>
          <a:prstGeom prst="rect">
            <a:avLst/>
          </a:prstGeom>
          <a:solidFill>
            <a:schemeClr val="accent2"/>
          </a:solidFill>
        </p:spPr>
        <p:txBody>
          <a:bodyPr wrap="square">
            <a:spAutoFit/>
          </a:bodyPr>
          <a:lstStyle/>
          <a:p>
            <a:pPr algn="justLow" rtl="1"/>
            <a:r>
              <a:rPr lang="fa-IR" dirty="0" smtClean="0">
                <a:solidFill>
                  <a:schemeClr val="bg1"/>
                </a:solidFill>
                <a:cs typeface="B Yekan" pitchFamily="2" charset="-78"/>
              </a:rPr>
              <a:t>هنگامی که در حال انجام کاری هستید، ناگهان متوجه می‌شوید که دچار پرش ذهن شده‌اید بایستی بلافاصله به خود بگویید که ”همین حالا اینجا باش” تا یک تلنگری به خود داده باشید و سریعاً به موضوع اصلی بحث برگردید.</a:t>
            </a:r>
          </a:p>
          <a:p>
            <a:pPr algn="justLow" rtl="1"/>
            <a:r>
              <a:rPr lang="fa-IR" dirty="0" smtClean="0">
                <a:solidFill>
                  <a:schemeClr val="bg1"/>
                </a:solidFill>
                <a:cs typeface="B Yekan" pitchFamily="2" charset="-78"/>
              </a:rPr>
              <a:t>این تمرین با گذر زمان نتیجه می‌دهد و شما بعد از چند هفته با تکرار زیاد شاهد این خواهید بود که فاصله بین پرش‌های ذهن شما خیلی بیشتر از قبل می‌شود و شما در واقع متمرکزتر می‌شوید.</a:t>
            </a:r>
            <a:endParaRPr lang="en-US" dirty="0">
              <a:solidFill>
                <a:schemeClr val="bg1"/>
              </a:solidFill>
              <a:cs typeface="B Yekan" pitchFamily="2" charset="-78"/>
            </a:endParaRPr>
          </a:p>
        </p:txBody>
      </p:sp>
      <p:cxnSp>
        <p:nvCxnSpPr>
          <p:cNvPr id="19" name="Straight Connector 18"/>
          <p:cNvCxnSpPr/>
          <p:nvPr/>
        </p:nvCxnSpPr>
        <p:spPr>
          <a:xfrm rot="10800000" flipV="1">
            <a:off x="228600" y="2061863"/>
            <a:ext cx="4267200" cy="1"/>
          </a:xfrm>
          <a:prstGeom prst="line">
            <a:avLst/>
          </a:prstGeom>
          <a:ln w="57150">
            <a:solidFill>
              <a:srgbClr val="0070C0"/>
            </a:solidFill>
            <a:prstDash val="solid"/>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rot="10800000" flipV="1">
            <a:off x="228601" y="2823863"/>
            <a:ext cx="4267200" cy="1"/>
          </a:xfrm>
          <a:prstGeom prst="line">
            <a:avLst/>
          </a:prstGeom>
          <a:ln w="57150">
            <a:solidFill>
              <a:srgbClr val="0070C0"/>
            </a:solidFill>
            <a:prstDash val="solid"/>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21" name="Rectangle 20"/>
          <p:cNvSpPr/>
          <p:nvPr/>
        </p:nvSpPr>
        <p:spPr>
          <a:xfrm>
            <a:off x="0" y="162579"/>
            <a:ext cx="9144000" cy="584775"/>
          </a:xfrm>
          <a:prstGeom prst="rect">
            <a:avLst/>
          </a:prstGeom>
          <a:solidFill>
            <a:srgbClr val="FF0000">
              <a:alpha val="65098"/>
            </a:srgbClr>
          </a:solidFill>
        </p:spPr>
        <p:txBody>
          <a:bodyPr wrap="square">
            <a:spAutoFit/>
          </a:bodyPr>
          <a:lstStyle/>
          <a:p>
            <a:pPr algn="ctr" rtl="1"/>
            <a:r>
              <a:rPr lang="fa-IR" sz="3200" dirty="0" smtClean="0">
                <a:solidFill>
                  <a:srgbClr val="FFFF00"/>
                </a:solidFill>
                <a:cs typeface="B Yekan" pitchFamily="2" charset="-78"/>
              </a:rPr>
              <a:t>3. تکنیک‌های تمرکز</a:t>
            </a:r>
            <a:endParaRPr lang="en-US" sz="3200" dirty="0"/>
          </a:p>
        </p:txBody>
      </p:sp>
      <p:cxnSp>
        <p:nvCxnSpPr>
          <p:cNvPr id="22" name="Straight Connector 21"/>
          <p:cNvCxnSpPr/>
          <p:nvPr/>
        </p:nvCxnSpPr>
        <p:spPr>
          <a:xfrm rot="10800000">
            <a:off x="2" y="152400"/>
            <a:ext cx="9143998" cy="1"/>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rot="10800000">
            <a:off x="2" y="761998"/>
            <a:ext cx="9143998" cy="1"/>
          </a:xfrm>
          <a:prstGeom prst="line">
            <a:avLst/>
          </a:prstGeom>
          <a:ln w="57150"/>
        </p:spPr>
        <p:style>
          <a:lnRef idx="1">
            <a:schemeClr val="accent1"/>
          </a:lnRef>
          <a:fillRef idx="0">
            <a:schemeClr val="accent1"/>
          </a:fillRef>
          <a:effectRef idx="0">
            <a:schemeClr val="accent1"/>
          </a:effectRef>
          <a:fontRef idx="minor">
            <a:schemeClr val="tx1"/>
          </a:fontRef>
        </p:style>
      </p:cxn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5122" name="Picture 2" descr="C:\Users\naseri\Desktop\concentration pics\total-rewards-trophy-hr.jpg"/>
          <p:cNvPicPr>
            <a:picLocks noChangeAspect="1" noChangeArrowheads="1"/>
          </p:cNvPicPr>
          <p:nvPr/>
        </p:nvPicPr>
        <p:blipFill>
          <a:blip r:embed="rId3" cstate="print"/>
          <a:srcRect l="15493" t="3169" r="14193"/>
          <a:stretch>
            <a:fillRect/>
          </a:stretch>
        </p:blipFill>
        <p:spPr bwMode="auto">
          <a:xfrm>
            <a:off x="4648200" y="1295400"/>
            <a:ext cx="4495800" cy="4953000"/>
          </a:xfrm>
          <a:prstGeom prst="rect">
            <a:avLst/>
          </a:prstGeom>
          <a:noFill/>
        </p:spPr>
      </p:pic>
      <p:sp>
        <p:nvSpPr>
          <p:cNvPr id="7" name="Rectangle 6"/>
          <p:cNvSpPr/>
          <p:nvPr/>
        </p:nvSpPr>
        <p:spPr>
          <a:xfrm>
            <a:off x="344446" y="2971800"/>
            <a:ext cx="4075154" cy="369332"/>
          </a:xfrm>
          <a:prstGeom prst="rect">
            <a:avLst/>
          </a:prstGeom>
        </p:spPr>
        <p:txBody>
          <a:bodyPr wrap="none">
            <a:spAutoFit/>
          </a:bodyPr>
          <a:lstStyle/>
          <a:p>
            <a:pPr algn="r" rtl="1"/>
            <a:r>
              <a:rPr lang="fa-IR" smtClean="0">
                <a:cs typeface="B Yekan" pitchFamily="2" charset="-78"/>
              </a:rPr>
              <a:t>بعد از یک تمرکز خوب، به خودتان پاداش دهید</a:t>
            </a:r>
            <a:endParaRPr lang="en-US" dirty="0">
              <a:cs typeface="B Yekan" pitchFamily="2" charset="-78"/>
            </a:endParaRPr>
          </a:p>
        </p:txBody>
      </p:sp>
      <p:sp>
        <p:nvSpPr>
          <p:cNvPr id="8" name="Rectangle 7"/>
          <p:cNvSpPr/>
          <p:nvPr/>
        </p:nvSpPr>
        <p:spPr>
          <a:xfrm>
            <a:off x="0" y="2039779"/>
            <a:ext cx="4572000" cy="769441"/>
          </a:xfrm>
          <a:prstGeom prst="rect">
            <a:avLst/>
          </a:prstGeom>
        </p:spPr>
        <p:txBody>
          <a:bodyPr wrap="square">
            <a:spAutoFit/>
          </a:bodyPr>
          <a:lstStyle/>
          <a:p>
            <a:pPr algn="ctr" rtl="1"/>
            <a:r>
              <a:rPr lang="fa-IR" sz="4400" spc="400" dirty="0" smtClean="0">
                <a:solidFill>
                  <a:schemeClr val="bg2">
                    <a:lumMod val="50000"/>
                  </a:schemeClr>
                </a:solidFill>
                <a:latin typeface="+mj-lt"/>
                <a:ea typeface="+mj-ea"/>
                <a:cs typeface="12   Yagut_shsmrt" pitchFamily="2" charset="-78"/>
              </a:rPr>
              <a:t>«پاداش به خود»</a:t>
            </a:r>
            <a:endParaRPr lang="en-US" sz="4400" spc="400" dirty="0" smtClean="0">
              <a:solidFill>
                <a:schemeClr val="bg2">
                  <a:lumMod val="50000"/>
                </a:schemeClr>
              </a:solidFill>
              <a:latin typeface="+mj-lt"/>
              <a:ea typeface="+mj-ea"/>
              <a:cs typeface="12   Yagut_shsmrt" pitchFamily="2" charset="-78"/>
            </a:endParaRPr>
          </a:p>
        </p:txBody>
      </p:sp>
      <p:sp>
        <p:nvSpPr>
          <p:cNvPr id="9" name="Rectangle 8"/>
          <p:cNvSpPr/>
          <p:nvPr/>
        </p:nvSpPr>
        <p:spPr>
          <a:xfrm>
            <a:off x="880625" y="1524000"/>
            <a:ext cx="2701381" cy="461665"/>
          </a:xfrm>
          <a:prstGeom prst="rect">
            <a:avLst/>
          </a:prstGeom>
        </p:spPr>
        <p:txBody>
          <a:bodyPr wrap="none">
            <a:spAutoFit/>
          </a:bodyPr>
          <a:lstStyle/>
          <a:p>
            <a:pPr algn="r" rtl="1"/>
            <a:r>
              <a:rPr lang="fa-IR" sz="2400" dirty="0" smtClean="0">
                <a:cs typeface="B Homa" pitchFamily="2" charset="-78"/>
              </a:rPr>
              <a:t>تکنیک شماره  6  تمرکز</a:t>
            </a:r>
            <a:endParaRPr lang="en-US" sz="2400" dirty="0">
              <a:cs typeface="B Homa" pitchFamily="2" charset="-78"/>
            </a:endParaRPr>
          </a:p>
        </p:txBody>
      </p:sp>
      <p:sp>
        <p:nvSpPr>
          <p:cNvPr id="10" name="Rectangle 9"/>
          <p:cNvSpPr/>
          <p:nvPr/>
        </p:nvSpPr>
        <p:spPr>
          <a:xfrm>
            <a:off x="228600" y="3663077"/>
            <a:ext cx="4267200" cy="2400657"/>
          </a:xfrm>
          <a:prstGeom prst="rect">
            <a:avLst/>
          </a:prstGeom>
          <a:solidFill>
            <a:schemeClr val="accent2"/>
          </a:solidFill>
        </p:spPr>
        <p:txBody>
          <a:bodyPr wrap="square">
            <a:spAutoFit/>
          </a:bodyPr>
          <a:lstStyle/>
          <a:p>
            <a:pPr lvl="0" algn="justLow" rtl="1">
              <a:defRPr/>
            </a:pPr>
            <a:r>
              <a:rPr lang="fa-IR" dirty="0" smtClean="0">
                <a:solidFill>
                  <a:schemeClr val="bg1"/>
                </a:solidFill>
                <a:cs typeface="B Yekan" pitchFamily="2" charset="-78"/>
              </a:rPr>
              <a:t>قراری بگذارید که اگر به مدت 45 دقیقه بر روی کار خود تمرکز کامل داشته باشید، می توانید برای نوشیدن یک فنجان قهوه پس از انجام کار استراحتی داشته باشید. </a:t>
            </a:r>
            <a:endParaRPr lang="en-US" dirty="0" smtClean="0">
              <a:solidFill>
                <a:schemeClr val="bg1"/>
              </a:solidFill>
              <a:cs typeface="B Yekan" pitchFamily="2" charset="-78"/>
            </a:endParaRPr>
          </a:p>
          <a:p>
            <a:pPr lvl="0" algn="justLow" rtl="1">
              <a:defRPr/>
            </a:pPr>
            <a:r>
              <a:rPr lang="fa-IR" dirty="0" smtClean="0">
                <a:solidFill>
                  <a:schemeClr val="bg1"/>
                </a:solidFill>
                <a:cs typeface="B Yekan" pitchFamily="2" charset="-78"/>
              </a:rPr>
              <a:t>پاداش‌های کوچکی که به خود می‌دهید می‌تواند یک محرک بسیار خوب باشد.</a:t>
            </a:r>
          </a:p>
          <a:p>
            <a:pPr lvl="0" algn="justLow" rtl="1">
              <a:defRPr/>
            </a:pPr>
            <a:endParaRPr lang="fa-IR" dirty="0" smtClean="0">
              <a:solidFill>
                <a:schemeClr val="bg1"/>
              </a:solidFill>
              <a:cs typeface="B Yekan" pitchFamily="2" charset="-78"/>
            </a:endParaRPr>
          </a:p>
          <a:p>
            <a:pPr lvl="0" algn="ctr" rtl="1">
              <a:defRPr/>
            </a:pPr>
            <a:r>
              <a:rPr lang="fa-IR" sz="2400" dirty="0" smtClean="0">
                <a:solidFill>
                  <a:schemeClr val="bg1"/>
                </a:solidFill>
                <a:cs typeface="B Yekan" pitchFamily="2" charset="-78"/>
              </a:rPr>
              <a:t>شما استحقاق پاداش را دارید</a:t>
            </a:r>
            <a:endParaRPr lang="en-US" sz="2400" dirty="0" smtClean="0">
              <a:solidFill>
                <a:schemeClr val="bg1"/>
              </a:solidFill>
              <a:cs typeface="B Yekan" pitchFamily="2" charset="-78"/>
            </a:endParaRPr>
          </a:p>
        </p:txBody>
      </p:sp>
      <p:cxnSp>
        <p:nvCxnSpPr>
          <p:cNvPr id="11" name="Straight Connector 10"/>
          <p:cNvCxnSpPr/>
          <p:nvPr/>
        </p:nvCxnSpPr>
        <p:spPr>
          <a:xfrm rot="10800000" flipV="1">
            <a:off x="228600" y="2061863"/>
            <a:ext cx="4267200" cy="1"/>
          </a:xfrm>
          <a:prstGeom prst="line">
            <a:avLst/>
          </a:prstGeom>
          <a:ln w="57150">
            <a:solidFill>
              <a:srgbClr val="0070C0"/>
            </a:solidFill>
            <a:prstDash val="solid"/>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rot="10800000" flipV="1">
            <a:off x="228601" y="2823863"/>
            <a:ext cx="4267200" cy="1"/>
          </a:xfrm>
          <a:prstGeom prst="line">
            <a:avLst/>
          </a:prstGeom>
          <a:ln w="57150">
            <a:solidFill>
              <a:srgbClr val="0070C0"/>
            </a:solidFill>
            <a:prstDash val="solid"/>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0" y="162579"/>
            <a:ext cx="9144000" cy="584775"/>
          </a:xfrm>
          <a:prstGeom prst="rect">
            <a:avLst/>
          </a:prstGeom>
          <a:solidFill>
            <a:srgbClr val="FF0000">
              <a:alpha val="65098"/>
            </a:srgbClr>
          </a:solidFill>
        </p:spPr>
        <p:txBody>
          <a:bodyPr wrap="square">
            <a:spAutoFit/>
          </a:bodyPr>
          <a:lstStyle/>
          <a:p>
            <a:pPr algn="ctr" rtl="1"/>
            <a:r>
              <a:rPr lang="fa-IR" sz="3200" dirty="0" smtClean="0">
                <a:solidFill>
                  <a:srgbClr val="FFFF00"/>
                </a:solidFill>
                <a:cs typeface="B Yekan" pitchFamily="2" charset="-78"/>
              </a:rPr>
              <a:t>3. تکنیک‌های تمرکز</a:t>
            </a:r>
            <a:endParaRPr lang="en-US" sz="3200" dirty="0"/>
          </a:p>
        </p:txBody>
      </p:sp>
      <p:cxnSp>
        <p:nvCxnSpPr>
          <p:cNvPr id="14" name="Straight Connector 13"/>
          <p:cNvCxnSpPr/>
          <p:nvPr/>
        </p:nvCxnSpPr>
        <p:spPr>
          <a:xfrm rot="10800000">
            <a:off x="2" y="152400"/>
            <a:ext cx="9143998" cy="1"/>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rot="10800000">
            <a:off x="2" y="761998"/>
            <a:ext cx="9143998" cy="1"/>
          </a:xfrm>
          <a:prstGeom prst="line">
            <a:avLst/>
          </a:prstGeom>
          <a:ln w="57150"/>
        </p:spPr>
        <p:style>
          <a:lnRef idx="1">
            <a:schemeClr val="accent1"/>
          </a:lnRef>
          <a:fillRef idx="0">
            <a:schemeClr val="accent1"/>
          </a:fillRef>
          <a:effectRef idx="0">
            <a:schemeClr val="accent1"/>
          </a:effectRef>
          <a:fontRef idx="minor">
            <a:schemeClr val="tx1"/>
          </a:fontRef>
        </p:style>
      </p:cxn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4" name="Picture 3" descr="C:\Users\naseri\Desktop\concentration pics\sticker.jpg"/>
          <p:cNvPicPr>
            <a:picLocks noChangeAspect="1" noChangeArrowheads="1"/>
          </p:cNvPicPr>
          <p:nvPr/>
        </p:nvPicPr>
        <p:blipFill>
          <a:blip r:embed="rId3" cstate="print"/>
          <a:srcRect r="12308" b="10288"/>
          <a:stretch>
            <a:fillRect/>
          </a:stretch>
        </p:blipFill>
        <p:spPr bwMode="auto">
          <a:xfrm>
            <a:off x="4724400" y="1676400"/>
            <a:ext cx="4343400" cy="4572001"/>
          </a:xfrm>
          <a:prstGeom prst="rect">
            <a:avLst/>
          </a:prstGeom>
          <a:noFill/>
        </p:spPr>
      </p:pic>
      <p:sp>
        <p:nvSpPr>
          <p:cNvPr id="5" name="Rectangle 4"/>
          <p:cNvSpPr/>
          <p:nvPr/>
        </p:nvSpPr>
        <p:spPr>
          <a:xfrm>
            <a:off x="0" y="162579"/>
            <a:ext cx="9144000" cy="584775"/>
          </a:xfrm>
          <a:prstGeom prst="rect">
            <a:avLst/>
          </a:prstGeom>
          <a:solidFill>
            <a:srgbClr val="FF0000">
              <a:alpha val="65098"/>
            </a:srgbClr>
          </a:solidFill>
        </p:spPr>
        <p:txBody>
          <a:bodyPr wrap="square">
            <a:spAutoFit/>
          </a:bodyPr>
          <a:lstStyle/>
          <a:p>
            <a:pPr algn="ctr" rtl="1"/>
            <a:r>
              <a:rPr lang="fa-IR" sz="3200" dirty="0" smtClean="0">
                <a:solidFill>
                  <a:srgbClr val="FFFF00"/>
                </a:solidFill>
                <a:cs typeface="B Yekan" pitchFamily="2" charset="-78"/>
              </a:rPr>
              <a:t>3. تکنیک‌های تمرکز</a:t>
            </a:r>
            <a:endParaRPr lang="en-US" sz="3200" dirty="0"/>
          </a:p>
        </p:txBody>
      </p:sp>
      <p:cxnSp>
        <p:nvCxnSpPr>
          <p:cNvPr id="6" name="Straight Connector 5"/>
          <p:cNvCxnSpPr/>
          <p:nvPr/>
        </p:nvCxnSpPr>
        <p:spPr>
          <a:xfrm rot="10800000">
            <a:off x="2" y="152400"/>
            <a:ext cx="9143998" cy="1"/>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rot="10800000">
            <a:off x="2" y="761998"/>
            <a:ext cx="9143998" cy="1"/>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8" name="Rectangle 7"/>
          <p:cNvSpPr/>
          <p:nvPr/>
        </p:nvSpPr>
        <p:spPr>
          <a:xfrm>
            <a:off x="100045" y="2971800"/>
            <a:ext cx="4395755" cy="369332"/>
          </a:xfrm>
          <a:prstGeom prst="rect">
            <a:avLst/>
          </a:prstGeom>
        </p:spPr>
        <p:txBody>
          <a:bodyPr wrap="none">
            <a:spAutoFit/>
          </a:bodyPr>
          <a:lstStyle/>
          <a:p>
            <a:pPr algn="r" rtl="1"/>
            <a:r>
              <a:rPr lang="fa-IR" dirty="0" smtClean="0">
                <a:cs typeface="B Yekan" pitchFamily="2" charset="-78"/>
              </a:rPr>
              <a:t>هدف‌گذاری و زمان‌بندی کنید و به آن پایبند باشید</a:t>
            </a:r>
            <a:endParaRPr lang="en-US" dirty="0">
              <a:cs typeface="B Yekan" pitchFamily="2" charset="-78"/>
            </a:endParaRPr>
          </a:p>
        </p:txBody>
      </p:sp>
      <p:sp>
        <p:nvSpPr>
          <p:cNvPr id="9" name="Rectangle 8"/>
          <p:cNvSpPr/>
          <p:nvPr/>
        </p:nvSpPr>
        <p:spPr>
          <a:xfrm>
            <a:off x="0" y="2039779"/>
            <a:ext cx="4495800" cy="769441"/>
          </a:xfrm>
          <a:prstGeom prst="rect">
            <a:avLst/>
          </a:prstGeom>
        </p:spPr>
        <p:txBody>
          <a:bodyPr wrap="square">
            <a:spAutoFit/>
          </a:bodyPr>
          <a:lstStyle/>
          <a:p>
            <a:pPr algn="ctr" rtl="1"/>
            <a:r>
              <a:rPr lang="fa-IR" sz="4400" dirty="0" smtClean="0">
                <a:solidFill>
                  <a:schemeClr val="bg2">
                    <a:lumMod val="50000"/>
                  </a:schemeClr>
                </a:solidFill>
                <a:latin typeface="+mj-lt"/>
                <a:ea typeface="+mj-ea"/>
                <a:cs typeface="12   Yagut_shsmrt" pitchFamily="2" charset="-78"/>
              </a:rPr>
              <a:t>«عنوان، هدف، مدت»</a:t>
            </a:r>
            <a:endParaRPr lang="en-US" sz="4400" dirty="0" smtClean="0">
              <a:solidFill>
                <a:schemeClr val="bg2">
                  <a:lumMod val="50000"/>
                </a:schemeClr>
              </a:solidFill>
              <a:latin typeface="+mj-lt"/>
              <a:ea typeface="+mj-ea"/>
              <a:cs typeface="12   Yagut_shsmrt" pitchFamily="2" charset="-78"/>
            </a:endParaRPr>
          </a:p>
        </p:txBody>
      </p:sp>
      <p:sp>
        <p:nvSpPr>
          <p:cNvPr id="10" name="Rectangle 9"/>
          <p:cNvSpPr/>
          <p:nvPr/>
        </p:nvSpPr>
        <p:spPr>
          <a:xfrm>
            <a:off x="846962" y="1524000"/>
            <a:ext cx="2735044" cy="461665"/>
          </a:xfrm>
          <a:prstGeom prst="rect">
            <a:avLst/>
          </a:prstGeom>
        </p:spPr>
        <p:txBody>
          <a:bodyPr wrap="none">
            <a:spAutoFit/>
          </a:bodyPr>
          <a:lstStyle/>
          <a:p>
            <a:pPr algn="r" rtl="1"/>
            <a:r>
              <a:rPr lang="fa-IR" sz="2400" dirty="0" smtClean="0">
                <a:cs typeface="B Homa" pitchFamily="2" charset="-78"/>
              </a:rPr>
              <a:t>تکنیک شماره  7  تمرکز</a:t>
            </a:r>
            <a:endParaRPr lang="en-US" sz="2400" dirty="0">
              <a:cs typeface="B Homa" pitchFamily="2" charset="-78"/>
            </a:endParaRPr>
          </a:p>
        </p:txBody>
      </p:sp>
      <p:sp>
        <p:nvSpPr>
          <p:cNvPr id="11" name="Rectangle 10"/>
          <p:cNvSpPr/>
          <p:nvPr/>
        </p:nvSpPr>
        <p:spPr>
          <a:xfrm>
            <a:off x="228600" y="3663077"/>
            <a:ext cx="4267200" cy="1938992"/>
          </a:xfrm>
          <a:prstGeom prst="rect">
            <a:avLst/>
          </a:prstGeom>
          <a:solidFill>
            <a:schemeClr val="accent2"/>
          </a:solidFill>
        </p:spPr>
        <p:txBody>
          <a:bodyPr wrap="square">
            <a:spAutoFit/>
          </a:bodyPr>
          <a:lstStyle/>
          <a:p>
            <a:pPr lvl="0" algn="justLow" rtl="1">
              <a:defRPr/>
            </a:pPr>
            <a:r>
              <a:rPr lang="fa-IR" sz="2000" dirty="0" smtClean="0">
                <a:solidFill>
                  <a:schemeClr val="bg1"/>
                </a:solidFill>
                <a:cs typeface="B Yekan" pitchFamily="2" charset="-78"/>
              </a:rPr>
              <a:t>قبل از  شروع کار، عنوان کار، هدفی که دنبالش هستید و مدت زمانی را که می‌خواهید صرف آن کنید را بنویسید و روی مانیتور، گوشه میز، روی دیوار و یا هر جایی که در طول مدت کار جلوی چشمان‌تان باشد بچسبانید.</a:t>
            </a:r>
            <a:endParaRPr lang="en-US" sz="2800" dirty="0" smtClean="0">
              <a:solidFill>
                <a:schemeClr val="bg1"/>
              </a:solidFill>
              <a:cs typeface="B Yekan" pitchFamily="2" charset="-78"/>
            </a:endParaRPr>
          </a:p>
        </p:txBody>
      </p:sp>
      <p:cxnSp>
        <p:nvCxnSpPr>
          <p:cNvPr id="12" name="Straight Connector 11"/>
          <p:cNvCxnSpPr/>
          <p:nvPr/>
        </p:nvCxnSpPr>
        <p:spPr>
          <a:xfrm rot="10800000" flipV="1">
            <a:off x="228600" y="2061863"/>
            <a:ext cx="4267200" cy="1"/>
          </a:xfrm>
          <a:prstGeom prst="line">
            <a:avLst/>
          </a:prstGeom>
          <a:ln w="57150">
            <a:solidFill>
              <a:srgbClr val="0070C0"/>
            </a:solidFill>
            <a:prstDash val="solid"/>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rot="10800000" flipV="1">
            <a:off x="228601" y="2823863"/>
            <a:ext cx="4267200" cy="1"/>
          </a:xfrm>
          <a:prstGeom prst="line">
            <a:avLst/>
          </a:prstGeom>
          <a:ln w="57150">
            <a:solidFill>
              <a:srgbClr val="0070C0"/>
            </a:solidFill>
            <a:prstDash val="solid"/>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4800600" y="2438400"/>
            <a:ext cx="3733800" cy="2662267"/>
          </a:xfrm>
          <a:prstGeom prst="rect">
            <a:avLst/>
          </a:prstGeom>
        </p:spPr>
        <p:txBody>
          <a:bodyPr wrap="square">
            <a:spAutoFit/>
          </a:bodyPr>
          <a:lstStyle/>
          <a:p>
            <a:pPr marL="228600" indent="-228600" algn="r" rtl="1" fontAlgn="base"/>
            <a:r>
              <a:rPr lang="fa-IR" sz="2400" b="1" dirty="0" smtClean="0">
                <a:cs typeface="Dast Nevis" pitchFamily="66" charset="-78"/>
              </a:rPr>
              <a:t>عنوان</a:t>
            </a:r>
            <a:r>
              <a:rPr lang="fa-IR" sz="2400" dirty="0" smtClean="0">
                <a:cs typeface="Dast Nevis" pitchFamily="66" charset="-78"/>
              </a:rPr>
              <a:t>: </a:t>
            </a:r>
          </a:p>
          <a:p>
            <a:pPr marL="228600" indent="-228600" algn="r" rtl="1" fontAlgn="base"/>
            <a:r>
              <a:rPr lang="fa-IR" sz="2400" dirty="0" smtClean="0">
                <a:cs typeface="Dast Nevis" pitchFamily="66" charset="-78"/>
              </a:rPr>
              <a:t>مقاله «شما، کارتان و دیگر هیچ»</a:t>
            </a:r>
          </a:p>
          <a:p>
            <a:pPr marL="228600" indent="-228600" algn="r" rtl="1" fontAlgn="base"/>
            <a:endParaRPr lang="fa-IR" sz="1100" dirty="0" smtClean="0">
              <a:cs typeface="Dast Nevis" pitchFamily="66" charset="-78"/>
            </a:endParaRPr>
          </a:p>
          <a:p>
            <a:pPr marL="228600" indent="-228600" algn="r" rtl="1" fontAlgn="base"/>
            <a:r>
              <a:rPr lang="fa-IR" sz="2400" b="1" dirty="0" smtClean="0">
                <a:cs typeface="Dast Nevis" pitchFamily="66" charset="-78"/>
              </a:rPr>
              <a:t>هدف</a:t>
            </a:r>
            <a:r>
              <a:rPr lang="fa-IR" sz="2400" dirty="0" smtClean="0">
                <a:cs typeface="Dast Nevis" pitchFamily="66" charset="-78"/>
              </a:rPr>
              <a:t>: </a:t>
            </a:r>
          </a:p>
          <a:p>
            <a:pPr marL="228600" indent="-228600" algn="r" rtl="1" fontAlgn="base"/>
            <a:r>
              <a:rPr lang="fa-IR" sz="2400" dirty="0" smtClean="0">
                <a:cs typeface="Dast Nevis" pitchFamily="66" charset="-78"/>
              </a:rPr>
              <a:t>اتمام 80% اسلایدها</a:t>
            </a:r>
          </a:p>
          <a:p>
            <a:pPr marL="228600" indent="-228600" algn="r" rtl="1" fontAlgn="base"/>
            <a:endParaRPr lang="fa-IR" sz="1200" dirty="0" smtClean="0">
              <a:cs typeface="Dast Nevis" pitchFamily="66" charset="-78"/>
            </a:endParaRPr>
          </a:p>
          <a:p>
            <a:pPr marL="228600" indent="-228600" algn="r" rtl="1" fontAlgn="base"/>
            <a:r>
              <a:rPr lang="fa-IR" sz="2400" dirty="0" smtClean="0">
                <a:cs typeface="Dast Nevis" pitchFamily="66" charset="-78"/>
              </a:rPr>
              <a:t>  </a:t>
            </a:r>
            <a:r>
              <a:rPr lang="fa-IR" sz="2400" b="1" dirty="0" smtClean="0">
                <a:cs typeface="Dast Nevis" pitchFamily="66" charset="-78"/>
              </a:rPr>
              <a:t>زمان</a:t>
            </a:r>
            <a:r>
              <a:rPr lang="fa-IR" sz="2400" dirty="0" smtClean="0">
                <a:cs typeface="Dast Nevis" pitchFamily="66" charset="-78"/>
              </a:rPr>
              <a:t>: </a:t>
            </a:r>
          </a:p>
          <a:p>
            <a:pPr marL="228600" indent="-228600" algn="r" rtl="1" fontAlgn="base"/>
            <a:r>
              <a:rPr lang="fa-IR" sz="2400" dirty="0" smtClean="0">
                <a:cs typeface="Dast Nevis" pitchFamily="66" charset="-78"/>
              </a:rPr>
              <a:t>		 11- 12</a:t>
            </a:r>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6146" name="Picture 2" descr="C:\Users\naseri\Desktop\concentration pics\notebook_paper-1155x1077 (1).jpg"/>
          <p:cNvPicPr>
            <a:picLocks noChangeAspect="1" noChangeArrowheads="1"/>
          </p:cNvPicPr>
          <p:nvPr/>
        </p:nvPicPr>
        <p:blipFill>
          <a:blip r:embed="rId3" cstate="print"/>
          <a:srcRect/>
          <a:stretch>
            <a:fillRect/>
          </a:stretch>
        </p:blipFill>
        <p:spPr bwMode="auto">
          <a:xfrm>
            <a:off x="4800600" y="1752600"/>
            <a:ext cx="4167652" cy="4495800"/>
          </a:xfrm>
          <a:prstGeom prst="rect">
            <a:avLst/>
          </a:prstGeom>
          <a:noFill/>
        </p:spPr>
      </p:pic>
      <p:sp>
        <p:nvSpPr>
          <p:cNvPr id="6" name="Rectangle 5"/>
          <p:cNvSpPr/>
          <p:nvPr/>
        </p:nvSpPr>
        <p:spPr>
          <a:xfrm>
            <a:off x="381000" y="2971800"/>
            <a:ext cx="3887603" cy="369332"/>
          </a:xfrm>
          <a:prstGeom prst="rect">
            <a:avLst/>
          </a:prstGeom>
        </p:spPr>
        <p:txBody>
          <a:bodyPr wrap="none">
            <a:spAutoFit/>
          </a:bodyPr>
          <a:lstStyle/>
          <a:p>
            <a:pPr algn="ctr" rtl="1"/>
            <a:r>
              <a:rPr lang="fa-IR" dirty="0" smtClean="0">
                <a:cs typeface="B Yekan" pitchFamily="2" charset="-78"/>
              </a:rPr>
              <a:t>آمار دفعات حواس‌پرتی خود را داشته باشید.</a:t>
            </a:r>
            <a:endParaRPr lang="en-US" dirty="0">
              <a:cs typeface="B Yekan" pitchFamily="2" charset="-78"/>
            </a:endParaRPr>
          </a:p>
        </p:txBody>
      </p:sp>
      <p:sp>
        <p:nvSpPr>
          <p:cNvPr id="7" name="Rectangle 6"/>
          <p:cNvSpPr/>
          <p:nvPr/>
        </p:nvSpPr>
        <p:spPr>
          <a:xfrm>
            <a:off x="0" y="2039779"/>
            <a:ext cx="4495800" cy="646331"/>
          </a:xfrm>
          <a:prstGeom prst="rect">
            <a:avLst/>
          </a:prstGeom>
        </p:spPr>
        <p:txBody>
          <a:bodyPr wrap="square">
            <a:spAutoFit/>
          </a:bodyPr>
          <a:lstStyle/>
          <a:p>
            <a:pPr algn="ctr" rtl="1"/>
            <a:r>
              <a:rPr lang="fa-IR" sz="3600" dirty="0" smtClean="0">
                <a:solidFill>
                  <a:schemeClr val="bg2">
                    <a:lumMod val="50000"/>
                  </a:schemeClr>
                </a:solidFill>
                <a:latin typeface="+mj-lt"/>
                <a:ea typeface="+mj-ea"/>
                <a:cs typeface="12   Yagut_shsmrt" pitchFamily="2" charset="-78"/>
              </a:rPr>
              <a:t>«چوب خط حواس‌پرتی‌ها»</a:t>
            </a:r>
            <a:endParaRPr lang="en-US" sz="3600" dirty="0" smtClean="0">
              <a:solidFill>
                <a:schemeClr val="bg2">
                  <a:lumMod val="50000"/>
                </a:schemeClr>
              </a:solidFill>
              <a:latin typeface="+mj-lt"/>
              <a:ea typeface="+mj-ea"/>
              <a:cs typeface="12   Yagut_shsmrt" pitchFamily="2" charset="-78"/>
            </a:endParaRPr>
          </a:p>
        </p:txBody>
      </p:sp>
      <p:sp>
        <p:nvSpPr>
          <p:cNvPr id="8" name="Rectangle 7"/>
          <p:cNvSpPr/>
          <p:nvPr/>
        </p:nvSpPr>
        <p:spPr>
          <a:xfrm>
            <a:off x="848565" y="1524000"/>
            <a:ext cx="2733441" cy="461665"/>
          </a:xfrm>
          <a:prstGeom prst="rect">
            <a:avLst/>
          </a:prstGeom>
        </p:spPr>
        <p:txBody>
          <a:bodyPr wrap="none">
            <a:spAutoFit/>
          </a:bodyPr>
          <a:lstStyle/>
          <a:p>
            <a:pPr algn="r" rtl="1"/>
            <a:r>
              <a:rPr lang="fa-IR" sz="2400" dirty="0" smtClean="0">
                <a:cs typeface="B Homa" pitchFamily="2" charset="-78"/>
              </a:rPr>
              <a:t>تکنیک شماره  8  تمرکز</a:t>
            </a:r>
            <a:endParaRPr lang="en-US" sz="2400" dirty="0">
              <a:cs typeface="B Homa" pitchFamily="2" charset="-78"/>
            </a:endParaRPr>
          </a:p>
        </p:txBody>
      </p:sp>
      <p:sp>
        <p:nvSpPr>
          <p:cNvPr id="9" name="Rectangle 8"/>
          <p:cNvSpPr/>
          <p:nvPr/>
        </p:nvSpPr>
        <p:spPr>
          <a:xfrm>
            <a:off x="228600" y="3663077"/>
            <a:ext cx="4267200" cy="2400657"/>
          </a:xfrm>
          <a:prstGeom prst="rect">
            <a:avLst/>
          </a:prstGeom>
          <a:solidFill>
            <a:schemeClr val="accent2"/>
          </a:solidFill>
        </p:spPr>
        <p:txBody>
          <a:bodyPr wrap="square">
            <a:spAutoFit/>
          </a:bodyPr>
          <a:lstStyle/>
          <a:p>
            <a:pPr algn="justLow" rtl="1"/>
            <a:r>
              <a:rPr lang="fa-IR" dirty="0" smtClean="0">
                <a:solidFill>
                  <a:schemeClr val="bg1"/>
                </a:solidFill>
                <a:cs typeface="B Yekan" pitchFamily="2" charset="-78"/>
              </a:rPr>
              <a:t>1. یک جدول سه در پنج آماده کنید.</a:t>
            </a:r>
          </a:p>
          <a:p>
            <a:pPr algn="justLow" rtl="1"/>
            <a:r>
              <a:rPr lang="fa-IR" dirty="0" smtClean="0">
                <a:solidFill>
                  <a:schemeClr val="bg1"/>
                </a:solidFill>
                <a:cs typeface="B Yekan" pitchFamily="2" charset="-78"/>
              </a:rPr>
              <a:t>2. هر گاه حواس‌تان پرت شده یک علامت در این جدول بزنید. </a:t>
            </a:r>
          </a:p>
          <a:p>
            <a:pPr algn="justLow" rtl="1"/>
            <a:r>
              <a:rPr lang="fa-IR" dirty="0" smtClean="0">
                <a:solidFill>
                  <a:schemeClr val="bg1"/>
                </a:solidFill>
                <a:cs typeface="B Yekan" pitchFamily="2" charset="-78"/>
              </a:rPr>
              <a:t>3. آخر روز لیست‌تان را بررسی کنید.</a:t>
            </a:r>
          </a:p>
          <a:p>
            <a:pPr algn="justLow" rtl="1"/>
            <a:endParaRPr lang="fa-IR" dirty="0" smtClean="0">
              <a:solidFill>
                <a:schemeClr val="bg1"/>
              </a:solidFill>
              <a:cs typeface="B Yekan" pitchFamily="2" charset="-78"/>
            </a:endParaRPr>
          </a:p>
          <a:p>
            <a:pPr algn="justLow" rtl="1"/>
            <a:r>
              <a:rPr lang="fa-IR" sz="2000" dirty="0" smtClean="0">
                <a:solidFill>
                  <a:schemeClr val="bg1"/>
                </a:solidFill>
                <a:cs typeface="B Yekan" pitchFamily="2" charset="-78"/>
              </a:rPr>
              <a:t> با تکرار این تکنیک به زودی خواهید دید ذهن‌تان کمتر دچار آشفتگی و حواس‌پرتی می‌شود. به همین سادگی.</a:t>
            </a:r>
          </a:p>
        </p:txBody>
      </p:sp>
      <p:cxnSp>
        <p:nvCxnSpPr>
          <p:cNvPr id="10" name="Straight Connector 9"/>
          <p:cNvCxnSpPr/>
          <p:nvPr/>
        </p:nvCxnSpPr>
        <p:spPr>
          <a:xfrm rot="10800000" flipV="1">
            <a:off x="228600" y="2061863"/>
            <a:ext cx="4267200" cy="1"/>
          </a:xfrm>
          <a:prstGeom prst="line">
            <a:avLst/>
          </a:prstGeom>
          <a:ln w="57150">
            <a:solidFill>
              <a:srgbClr val="0070C0"/>
            </a:solidFill>
            <a:prstDash val="solid"/>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rot="10800000" flipV="1">
            <a:off x="228601" y="2823863"/>
            <a:ext cx="4267200" cy="1"/>
          </a:xfrm>
          <a:prstGeom prst="line">
            <a:avLst/>
          </a:prstGeom>
          <a:ln w="57150">
            <a:solidFill>
              <a:srgbClr val="0070C0"/>
            </a:solidFill>
            <a:prstDash val="solid"/>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0" y="162579"/>
            <a:ext cx="9144000" cy="584775"/>
          </a:xfrm>
          <a:prstGeom prst="rect">
            <a:avLst/>
          </a:prstGeom>
          <a:solidFill>
            <a:srgbClr val="FF0000">
              <a:alpha val="65098"/>
            </a:srgbClr>
          </a:solidFill>
        </p:spPr>
        <p:txBody>
          <a:bodyPr wrap="square">
            <a:spAutoFit/>
          </a:bodyPr>
          <a:lstStyle/>
          <a:p>
            <a:pPr algn="ctr" rtl="1"/>
            <a:r>
              <a:rPr lang="fa-IR" sz="3200" dirty="0" smtClean="0">
                <a:solidFill>
                  <a:srgbClr val="FFFF00"/>
                </a:solidFill>
                <a:cs typeface="B Yekan" pitchFamily="2" charset="-78"/>
              </a:rPr>
              <a:t>3. تکنیک‌های تمرکز</a:t>
            </a:r>
            <a:endParaRPr lang="en-US" sz="3200" dirty="0"/>
          </a:p>
        </p:txBody>
      </p:sp>
      <p:cxnSp>
        <p:nvCxnSpPr>
          <p:cNvPr id="13" name="Straight Connector 12"/>
          <p:cNvCxnSpPr/>
          <p:nvPr/>
        </p:nvCxnSpPr>
        <p:spPr>
          <a:xfrm rot="10800000">
            <a:off x="2" y="152400"/>
            <a:ext cx="9143998" cy="1"/>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rot="10800000">
            <a:off x="2" y="761998"/>
            <a:ext cx="9143998" cy="1"/>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15" name="Freeform 14"/>
          <p:cNvSpPr/>
          <p:nvPr/>
        </p:nvSpPr>
        <p:spPr>
          <a:xfrm>
            <a:off x="6507848" y="2409371"/>
            <a:ext cx="45352" cy="3294743"/>
          </a:xfrm>
          <a:custGeom>
            <a:avLst/>
            <a:gdLst>
              <a:gd name="connsiteX0" fmla="*/ 0 w 45352"/>
              <a:gd name="connsiteY0" fmla="*/ 0 h 3294743"/>
              <a:gd name="connsiteX1" fmla="*/ 14514 w 45352"/>
              <a:gd name="connsiteY1" fmla="*/ 928915 h 3294743"/>
              <a:gd name="connsiteX2" fmla="*/ 29029 w 45352"/>
              <a:gd name="connsiteY2" fmla="*/ 1001486 h 3294743"/>
              <a:gd name="connsiteX3" fmla="*/ 43543 w 45352"/>
              <a:gd name="connsiteY3" fmla="*/ 3294743 h 3294743"/>
            </a:gdLst>
            <a:ahLst/>
            <a:cxnLst>
              <a:cxn ang="0">
                <a:pos x="connsiteX0" y="connsiteY0"/>
              </a:cxn>
              <a:cxn ang="0">
                <a:pos x="connsiteX1" y="connsiteY1"/>
              </a:cxn>
              <a:cxn ang="0">
                <a:pos x="connsiteX2" y="connsiteY2"/>
              </a:cxn>
              <a:cxn ang="0">
                <a:pos x="connsiteX3" y="connsiteY3"/>
              </a:cxn>
            </a:cxnLst>
            <a:rect l="l" t="t" r="r" b="b"/>
            <a:pathLst>
              <a:path w="45352" h="3294743">
                <a:moveTo>
                  <a:pt x="0" y="0"/>
                </a:moveTo>
                <a:cubicBezTo>
                  <a:pt x="4838" y="309638"/>
                  <a:pt x="5542" y="619369"/>
                  <a:pt x="14514" y="928915"/>
                </a:cubicBezTo>
                <a:cubicBezTo>
                  <a:pt x="15229" y="953574"/>
                  <a:pt x="28618" y="976820"/>
                  <a:pt x="29029" y="1001486"/>
                </a:cubicBezTo>
                <a:cubicBezTo>
                  <a:pt x="45352" y="1980847"/>
                  <a:pt x="43543" y="2449918"/>
                  <a:pt x="43543" y="3294743"/>
                </a:cubicBezTo>
              </a:path>
            </a:pathLst>
          </a:cu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Freeform 16"/>
          <p:cNvSpPr/>
          <p:nvPr/>
        </p:nvSpPr>
        <p:spPr>
          <a:xfrm flipV="1">
            <a:off x="7543800" y="2362200"/>
            <a:ext cx="45352" cy="3294743"/>
          </a:xfrm>
          <a:custGeom>
            <a:avLst/>
            <a:gdLst>
              <a:gd name="connsiteX0" fmla="*/ 0 w 45352"/>
              <a:gd name="connsiteY0" fmla="*/ 0 h 3294743"/>
              <a:gd name="connsiteX1" fmla="*/ 14514 w 45352"/>
              <a:gd name="connsiteY1" fmla="*/ 928915 h 3294743"/>
              <a:gd name="connsiteX2" fmla="*/ 29029 w 45352"/>
              <a:gd name="connsiteY2" fmla="*/ 1001486 h 3294743"/>
              <a:gd name="connsiteX3" fmla="*/ 43543 w 45352"/>
              <a:gd name="connsiteY3" fmla="*/ 3294743 h 3294743"/>
            </a:gdLst>
            <a:ahLst/>
            <a:cxnLst>
              <a:cxn ang="0">
                <a:pos x="connsiteX0" y="connsiteY0"/>
              </a:cxn>
              <a:cxn ang="0">
                <a:pos x="connsiteX1" y="connsiteY1"/>
              </a:cxn>
              <a:cxn ang="0">
                <a:pos x="connsiteX2" y="connsiteY2"/>
              </a:cxn>
              <a:cxn ang="0">
                <a:pos x="connsiteX3" y="connsiteY3"/>
              </a:cxn>
            </a:cxnLst>
            <a:rect l="l" t="t" r="r" b="b"/>
            <a:pathLst>
              <a:path w="45352" h="3294743">
                <a:moveTo>
                  <a:pt x="0" y="0"/>
                </a:moveTo>
                <a:cubicBezTo>
                  <a:pt x="4838" y="309638"/>
                  <a:pt x="5542" y="619369"/>
                  <a:pt x="14514" y="928915"/>
                </a:cubicBezTo>
                <a:cubicBezTo>
                  <a:pt x="15229" y="953574"/>
                  <a:pt x="28618" y="976820"/>
                  <a:pt x="29029" y="1001486"/>
                </a:cubicBezTo>
                <a:cubicBezTo>
                  <a:pt x="45352" y="1980847"/>
                  <a:pt x="43543" y="2449918"/>
                  <a:pt x="43543" y="3294743"/>
                </a:cubicBezTo>
              </a:path>
            </a:pathLst>
          </a:cu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Freeform 17"/>
          <p:cNvSpPr/>
          <p:nvPr/>
        </p:nvSpPr>
        <p:spPr>
          <a:xfrm rot="5400000">
            <a:off x="7048498" y="1485899"/>
            <a:ext cx="76201" cy="2743200"/>
          </a:xfrm>
          <a:custGeom>
            <a:avLst/>
            <a:gdLst>
              <a:gd name="connsiteX0" fmla="*/ 0 w 45352"/>
              <a:gd name="connsiteY0" fmla="*/ 0 h 3294743"/>
              <a:gd name="connsiteX1" fmla="*/ 14514 w 45352"/>
              <a:gd name="connsiteY1" fmla="*/ 928915 h 3294743"/>
              <a:gd name="connsiteX2" fmla="*/ 29029 w 45352"/>
              <a:gd name="connsiteY2" fmla="*/ 1001486 h 3294743"/>
              <a:gd name="connsiteX3" fmla="*/ 43543 w 45352"/>
              <a:gd name="connsiteY3" fmla="*/ 3294743 h 3294743"/>
            </a:gdLst>
            <a:ahLst/>
            <a:cxnLst>
              <a:cxn ang="0">
                <a:pos x="connsiteX0" y="connsiteY0"/>
              </a:cxn>
              <a:cxn ang="0">
                <a:pos x="connsiteX1" y="connsiteY1"/>
              </a:cxn>
              <a:cxn ang="0">
                <a:pos x="connsiteX2" y="connsiteY2"/>
              </a:cxn>
              <a:cxn ang="0">
                <a:pos x="connsiteX3" y="connsiteY3"/>
              </a:cxn>
            </a:cxnLst>
            <a:rect l="l" t="t" r="r" b="b"/>
            <a:pathLst>
              <a:path w="45352" h="3294743">
                <a:moveTo>
                  <a:pt x="0" y="0"/>
                </a:moveTo>
                <a:cubicBezTo>
                  <a:pt x="4838" y="309638"/>
                  <a:pt x="5542" y="619369"/>
                  <a:pt x="14514" y="928915"/>
                </a:cubicBezTo>
                <a:cubicBezTo>
                  <a:pt x="15229" y="953574"/>
                  <a:pt x="28618" y="976820"/>
                  <a:pt x="29029" y="1001486"/>
                </a:cubicBezTo>
                <a:cubicBezTo>
                  <a:pt x="45352" y="1980847"/>
                  <a:pt x="43543" y="2449918"/>
                  <a:pt x="43543" y="3294743"/>
                </a:cubicBezTo>
              </a:path>
            </a:pathLst>
          </a:cu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TextBox 18"/>
          <p:cNvSpPr txBox="1"/>
          <p:nvPr/>
        </p:nvSpPr>
        <p:spPr>
          <a:xfrm>
            <a:off x="7772400" y="2373868"/>
            <a:ext cx="685800" cy="369332"/>
          </a:xfrm>
          <a:prstGeom prst="rect">
            <a:avLst/>
          </a:prstGeom>
          <a:noFill/>
        </p:spPr>
        <p:txBody>
          <a:bodyPr wrap="square" rtlCol="0">
            <a:spAutoFit/>
          </a:bodyPr>
          <a:lstStyle/>
          <a:p>
            <a:pPr algn="ctr" rtl="1"/>
            <a:r>
              <a:rPr lang="fa-IR" dirty="0" smtClean="0">
                <a:cs typeface="Dast Nevis" pitchFamily="66" charset="-78"/>
              </a:rPr>
              <a:t>صبح</a:t>
            </a:r>
            <a:endParaRPr lang="en-US" dirty="0">
              <a:cs typeface="Dast Nevis" pitchFamily="66" charset="-78"/>
            </a:endParaRPr>
          </a:p>
        </p:txBody>
      </p:sp>
      <p:sp>
        <p:nvSpPr>
          <p:cNvPr id="20" name="TextBox 19"/>
          <p:cNvSpPr txBox="1"/>
          <p:nvPr/>
        </p:nvSpPr>
        <p:spPr>
          <a:xfrm>
            <a:off x="6781800" y="2438400"/>
            <a:ext cx="685800" cy="369332"/>
          </a:xfrm>
          <a:prstGeom prst="rect">
            <a:avLst/>
          </a:prstGeom>
          <a:noFill/>
        </p:spPr>
        <p:txBody>
          <a:bodyPr wrap="square" rtlCol="0">
            <a:spAutoFit/>
          </a:bodyPr>
          <a:lstStyle/>
          <a:p>
            <a:pPr algn="ctr" rtl="1"/>
            <a:r>
              <a:rPr lang="fa-IR" dirty="0" smtClean="0">
                <a:cs typeface="Dast Nevis" pitchFamily="66" charset="-78"/>
              </a:rPr>
              <a:t>ظهر</a:t>
            </a:r>
            <a:endParaRPr lang="en-US" dirty="0">
              <a:cs typeface="Dast Nevis" pitchFamily="66" charset="-78"/>
            </a:endParaRPr>
          </a:p>
        </p:txBody>
      </p:sp>
      <p:sp>
        <p:nvSpPr>
          <p:cNvPr id="21" name="TextBox 20"/>
          <p:cNvSpPr txBox="1"/>
          <p:nvPr/>
        </p:nvSpPr>
        <p:spPr>
          <a:xfrm>
            <a:off x="5791200" y="2438400"/>
            <a:ext cx="685800" cy="369332"/>
          </a:xfrm>
          <a:prstGeom prst="rect">
            <a:avLst/>
          </a:prstGeom>
          <a:noFill/>
        </p:spPr>
        <p:txBody>
          <a:bodyPr wrap="square" rtlCol="0">
            <a:spAutoFit/>
          </a:bodyPr>
          <a:lstStyle/>
          <a:p>
            <a:pPr algn="ctr" rtl="1"/>
            <a:r>
              <a:rPr lang="fa-IR" dirty="0" smtClean="0">
                <a:cs typeface="Dast Nevis" pitchFamily="66" charset="-78"/>
              </a:rPr>
              <a:t>شب</a:t>
            </a:r>
            <a:endParaRPr lang="en-US" dirty="0">
              <a:cs typeface="Dast Nevis" pitchFamily="66" charset="-78"/>
            </a:endParaRPr>
          </a:p>
        </p:txBody>
      </p:sp>
      <p:pic>
        <p:nvPicPr>
          <p:cNvPr id="6147" name="Picture 3" descr="C:\Users\naseri\Desktop\concentration pics\ballot_x_u2717_icon_256x256.png"/>
          <p:cNvPicPr>
            <a:picLocks noChangeAspect="1" noChangeArrowheads="1"/>
          </p:cNvPicPr>
          <p:nvPr/>
        </p:nvPicPr>
        <p:blipFill>
          <a:blip r:embed="rId4" cstate="print"/>
          <a:srcRect/>
          <a:stretch>
            <a:fillRect/>
          </a:stretch>
        </p:blipFill>
        <p:spPr bwMode="auto">
          <a:xfrm>
            <a:off x="7848600" y="2971800"/>
            <a:ext cx="381000" cy="381000"/>
          </a:xfrm>
          <a:prstGeom prst="rect">
            <a:avLst/>
          </a:prstGeom>
          <a:noFill/>
        </p:spPr>
      </p:pic>
      <p:pic>
        <p:nvPicPr>
          <p:cNvPr id="23" name="Picture 3" descr="C:\Users\naseri\Desktop\concentration pics\ballot_x_u2717_icon_256x256.png"/>
          <p:cNvPicPr>
            <a:picLocks noChangeAspect="1" noChangeArrowheads="1"/>
          </p:cNvPicPr>
          <p:nvPr/>
        </p:nvPicPr>
        <p:blipFill>
          <a:blip r:embed="rId4" cstate="print"/>
          <a:srcRect/>
          <a:stretch>
            <a:fillRect/>
          </a:stretch>
        </p:blipFill>
        <p:spPr bwMode="auto">
          <a:xfrm>
            <a:off x="7848600" y="3352800"/>
            <a:ext cx="381000" cy="381000"/>
          </a:xfrm>
          <a:prstGeom prst="rect">
            <a:avLst/>
          </a:prstGeom>
          <a:noFill/>
        </p:spPr>
      </p:pic>
      <p:pic>
        <p:nvPicPr>
          <p:cNvPr id="25" name="Picture 3" descr="C:\Users\naseri\Desktop\concentration pics\ballot_x_u2717_icon_256x256.png"/>
          <p:cNvPicPr>
            <a:picLocks noChangeAspect="1" noChangeArrowheads="1"/>
          </p:cNvPicPr>
          <p:nvPr/>
        </p:nvPicPr>
        <p:blipFill>
          <a:blip r:embed="rId4" cstate="print"/>
          <a:srcRect/>
          <a:stretch>
            <a:fillRect/>
          </a:stretch>
        </p:blipFill>
        <p:spPr bwMode="auto">
          <a:xfrm>
            <a:off x="6934200" y="2971800"/>
            <a:ext cx="381000" cy="381000"/>
          </a:xfrm>
          <a:prstGeom prst="rect">
            <a:avLst/>
          </a:prstGeom>
          <a:noFill/>
        </p:spPr>
      </p:pic>
      <p:pic>
        <p:nvPicPr>
          <p:cNvPr id="26" name="Picture 3" descr="C:\Users\naseri\Desktop\concentration pics\ballot_x_u2717_icon_256x256.png"/>
          <p:cNvPicPr>
            <a:picLocks noChangeAspect="1" noChangeArrowheads="1"/>
          </p:cNvPicPr>
          <p:nvPr/>
        </p:nvPicPr>
        <p:blipFill>
          <a:blip r:embed="rId4" cstate="print"/>
          <a:srcRect/>
          <a:stretch>
            <a:fillRect/>
          </a:stretch>
        </p:blipFill>
        <p:spPr bwMode="auto">
          <a:xfrm>
            <a:off x="6934200" y="3352800"/>
            <a:ext cx="381000" cy="381000"/>
          </a:xfrm>
          <a:prstGeom prst="rect">
            <a:avLst/>
          </a:prstGeom>
          <a:noFill/>
        </p:spPr>
      </p:pic>
      <p:pic>
        <p:nvPicPr>
          <p:cNvPr id="27" name="Picture 3" descr="C:\Users\naseri\Desktop\concentration pics\ballot_x_u2717_icon_256x256.png"/>
          <p:cNvPicPr>
            <a:picLocks noChangeAspect="1" noChangeArrowheads="1"/>
          </p:cNvPicPr>
          <p:nvPr/>
        </p:nvPicPr>
        <p:blipFill>
          <a:blip r:embed="rId4" cstate="print"/>
          <a:srcRect/>
          <a:stretch>
            <a:fillRect/>
          </a:stretch>
        </p:blipFill>
        <p:spPr bwMode="auto">
          <a:xfrm>
            <a:off x="6934200" y="3810000"/>
            <a:ext cx="381000" cy="381000"/>
          </a:xfrm>
          <a:prstGeom prst="rect">
            <a:avLst/>
          </a:prstGeom>
          <a:noFill/>
        </p:spPr>
      </p:pic>
      <p:pic>
        <p:nvPicPr>
          <p:cNvPr id="28" name="Picture 3" descr="C:\Users\naseri\Desktop\concentration pics\ballot_x_u2717_icon_256x256.png"/>
          <p:cNvPicPr>
            <a:picLocks noChangeAspect="1" noChangeArrowheads="1"/>
          </p:cNvPicPr>
          <p:nvPr/>
        </p:nvPicPr>
        <p:blipFill>
          <a:blip r:embed="rId4" cstate="print"/>
          <a:srcRect/>
          <a:stretch>
            <a:fillRect/>
          </a:stretch>
        </p:blipFill>
        <p:spPr bwMode="auto">
          <a:xfrm>
            <a:off x="6934200" y="4191000"/>
            <a:ext cx="381000" cy="381000"/>
          </a:xfrm>
          <a:prstGeom prst="rect">
            <a:avLst/>
          </a:prstGeom>
          <a:noFill/>
        </p:spPr>
      </p:pic>
      <p:pic>
        <p:nvPicPr>
          <p:cNvPr id="29" name="Picture 3" descr="C:\Users\naseri\Desktop\concentration pics\ballot_x_u2717_icon_256x256.png"/>
          <p:cNvPicPr>
            <a:picLocks noChangeAspect="1" noChangeArrowheads="1"/>
          </p:cNvPicPr>
          <p:nvPr/>
        </p:nvPicPr>
        <p:blipFill>
          <a:blip r:embed="rId4" cstate="print"/>
          <a:srcRect/>
          <a:stretch>
            <a:fillRect/>
          </a:stretch>
        </p:blipFill>
        <p:spPr bwMode="auto">
          <a:xfrm>
            <a:off x="6934200" y="4572000"/>
            <a:ext cx="381000" cy="381000"/>
          </a:xfrm>
          <a:prstGeom prst="rect">
            <a:avLst/>
          </a:prstGeom>
          <a:noFill/>
        </p:spPr>
      </p:pic>
      <p:pic>
        <p:nvPicPr>
          <p:cNvPr id="30" name="Picture 3" descr="C:\Users\naseri\Desktop\concentration pics\ballot_x_u2717_icon_256x256.png"/>
          <p:cNvPicPr>
            <a:picLocks noChangeAspect="1" noChangeArrowheads="1"/>
          </p:cNvPicPr>
          <p:nvPr/>
        </p:nvPicPr>
        <p:blipFill>
          <a:blip r:embed="rId4" cstate="print"/>
          <a:srcRect/>
          <a:stretch>
            <a:fillRect/>
          </a:stretch>
        </p:blipFill>
        <p:spPr bwMode="auto">
          <a:xfrm>
            <a:off x="5867400" y="2971800"/>
            <a:ext cx="381000" cy="381000"/>
          </a:xfrm>
          <a:prstGeom prst="rect">
            <a:avLst/>
          </a:prstGeom>
          <a:noFill/>
        </p:spPr>
      </p:pic>
      <p:pic>
        <p:nvPicPr>
          <p:cNvPr id="31" name="Picture 3" descr="C:\Users\naseri\Desktop\concentration pics\ballot_x_u2717_icon_256x256.png"/>
          <p:cNvPicPr>
            <a:picLocks noChangeAspect="1" noChangeArrowheads="1"/>
          </p:cNvPicPr>
          <p:nvPr/>
        </p:nvPicPr>
        <p:blipFill>
          <a:blip r:embed="rId4" cstate="print"/>
          <a:srcRect/>
          <a:stretch>
            <a:fillRect/>
          </a:stretch>
        </p:blipFill>
        <p:spPr bwMode="auto">
          <a:xfrm>
            <a:off x="5867400" y="3352800"/>
            <a:ext cx="381000" cy="381000"/>
          </a:xfrm>
          <a:prstGeom prst="rect">
            <a:avLst/>
          </a:prstGeom>
          <a:noFill/>
        </p:spPr>
      </p:pic>
      <p:pic>
        <p:nvPicPr>
          <p:cNvPr id="32" name="Picture 3" descr="C:\Users\naseri\Desktop\concentration pics\ballot_x_u2717_icon_256x256.png"/>
          <p:cNvPicPr>
            <a:picLocks noChangeAspect="1" noChangeArrowheads="1"/>
          </p:cNvPicPr>
          <p:nvPr/>
        </p:nvPicPr>
        <p:blipFill>
          <a:blip r:embed="rId4" cstate="print"/>
          <a:srcRect/>
          <a:stretch>
            <a:fillRect/>
          </a:stretch>
        </p:blipFill>
        <p:spPr bwMode="auto">
          <a:xfrm>
            <a:off x="5867400" y="3657600"/>
            <a:ext cx="381000" cy="381000"/>
          </a:xfrm>
          <a:prstGeom prst="rect">
            <a:avLst/>
          </a:prstGeom>
          <a:noFill/>
        </p:spPr>
      </p:pic>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E:\minidars works\concentration\article-new-thumbnail-ehow-images-a00-03-nf-improve-concentration-800x800.jpg"/>
          <p:cNvPicPr>
            <a:picLocks noChangeAspect="1" noChangeArrowheads="1"/>
          </p:cNvPicPr>
          <p:nvPr/>
        </p:nvPicPr>
        <p:blipFill>
          <a:blip r:embed="rId3" cstate="print"/>
          <a:srcRect/>
          <a:stretch>
            <a:fillRect/>
          </a:stretch>
        </p:blipFill>
        <p:spPr bwMode="auto">
          <a:xfrm>
            <a:off x="-1" y="609600"/>
            <a:ext cx="9149443" cy="6248400"/>
          </a:xfrm>
          <a:prstGeom prst="rect">
            <a:avLst/>
          </a:prstGeom>
          <a:noFill/>
        </p:spPr>
      </p:pic>
      <p:sp>
        <p:nvSpPr>
          <p:cNvPr id="4" name="Rectangle 3"/>
          <p:cNvSpPr/>
          <p:nvPr/>
        </p:nvSpPr>
        <p:spPr>
          <a:xfrm>
            <a:off x="0" y="10180"/>
            <a:ext cx="9144000" cy="584775"/>
          </a:xfrm>
          <a:prstGeom prst="rect">
            <a:avLst/>
          </a:prstGeom>
          <a:solidFill>
            <a:srgbClr val="FF0000">
              <a:alpha val="65098"/>
            </a:srgbClr>
          </a:solidFill>
        </p:spPr>
        <p:txBody>
          <a:bodyPr wrap="square">
            <a:spAutoFit/>
          </a:bodyPr>
          <a:lstStyle/>
          <a:p>
            <a:pPr algn="ctr" rtl="1"/>
            <a:r>
              <a:rPr lang="fa-IR" sz="3200" dirty="0" smtClean="0">
                <a:solidFill>
                  <a:srgbClr val="FFFF00"/>
                </a:solidFill>
                <a:cs typeface="B Yekan" pitchFamily="2" charset="-78"/>
              </a:rPr>
              <a:t>حرف آخر</a:t>
            </a:r>
            <a:endParaRPr lang="en-US" sz="3200" dirty="0"/>
          </a:p>
        </p:txBody>
      </p:sp>
      <p:cxnSp>
        <p:nvCxnSpPr>
          <p:cNvPr id="5" name="Straight Connector 4"/>
          <p:cNvCxnSpPr/>
          <p:nvPr/>
        </p:nvCxnSpPr>
        <p:spPr>
          <a:xfrm rot="10800000">
            <a:off x="2" y="1"/>
            <a:ext cx="9143998" cy="1"/>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rot="10800000">
            <a:off x="2" y="609599"/>
            <a:ext cx="9143998" cy="1"/>
          </a:xfrm>
          <a:prstGeom prst="line">
            <a:avLst/>
          </a:prstGeom>
          <a:ln w="57150"/>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E:\minidars works\concentration\83017290.jpg"/>
          <p:cNvPicPr>
            <a:picLocks noChangeAspect="1" noChangeArrowheads="1"/>
          </p:cNvPicPr>
          <p:nvPr/>
        </p:nvPicPr>
        <p:blipFill>
          <a:blip r:embed="rId3" cstate="print"/>
          <a:srcRect/>
          <a:stretch>
            <a:fillRect/>
          </a:stretch>
        </p:blipFill>
        <p:spPr bwMode="auto">
          <a:xfrm>
            <a:off x="0" y="0"/>
            <a:ext cx="9144000" cy="6858000"/>
          </a:xfrm>
          <a:prstGeom prst="rect">
            <a:avLst/>
          </a:prstGeom>
          <a:noFill/>
        </p:spPr>
      </p:pic>
      <p:cxnSp>
        <p:nvCxnSpPr>
          <p:cNvPr id="6" name="Straight Connector 5"/>
          <p:cNvCxnSpPr/>
          <p:nvPr/>
        </p:nvCxnSpPr>
        <p:spPr>
          <a:xfrm rot="10800000">
            <a:off x="2" y="4724398"/>
            <a:ext cx="9143998" cy="1"/>
          </a:xfrm>
          <a:prstGeom prst="line">
            <a:avLst/>
          </a:prstGeom>
          <a:ln w="28575">
            <a:solidFill>
              <a:srgbClr val="FFFF00"/>
            </a:solidFill>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76200" y="1143000"/>
            <a:ext cx="4495800" cy="2031325"/>
          </a:xfrm>
          <a:prstGeom prst="rect">
            <a:avLst/>
          </a:prstGeom>
        </p:spPr>
        <p:txBody>
          <a:bodyPr wrap="square">
            <a:spAutoFit/>
          </a:bodyPr>
          <a:lstStyle/>
          <a:p>
            <a:pPr algn="ctr" rtl="1"/>
            <a:r>
              <a:rPr lang="fa-IR" sz="5400" b="1" dirty="0" smtClean="0">
                <a:ln w="18415" cmpd="sng">
                  <a:solidFill>
                    <a:srgbClr val="FFFFFF"/>
                  </a:solidFill>
                  <a:prstDash val="solid"/>
                </a:ln>
                <a:solidFill>
                  <a:srgbClr val="FFFFFF"/>
                </a:solidFill>
                <a:effectLst>
                  <a:glow rad="139700">
                    <a:schemeClr val="accent6">
                      <a:satMod val="175000"/>
                      <a:alpha val="40000"/>
                    </a:schemeClr>
                  </a:glow>
                  <a:outerShdw blurRad="63500" dir="3600000" algn="tl" rotWithShape="0">
                    <a:srgbClr val="000000">
                      <a:alpha val="70000"/>
                    </a:srgbClr>
                  </a:outerShdw>
                </a:effectLst>
                <a:latin typeface="Adobe Arabic" pitchFamily="18" charset="-78"/>
                <a:ea typeface="+mj-ea"/>
                <a:cs typeface="B Zar" pitchFamily="2" charset="-78"/>
              </a:rPr>
              <a:t>شما، کارتان </a:t>
            </a:r>
          </a:p>
          <a:p>
            <a:pPr algn="ctr" rtl="1"/>
            <a:r>
              <a:rPr lang="fa-IR" sz="7200" b="1" dirty="0" smtClean="0">
                <a:ln w="18415" cmpd="sng">
                  <a:solidFill>
                    <a:srgbClr val="FFFFFF"/>
                  </a:solidFill>
                  <a:prstDash val="solid"/>
                </a:ln>
                <a:solidFill>
                  <a:srgbClr val="FFFFFF"/>
                </a:solidFill>
                <a:effectLst>
                  <a:glow rad="228600">
                    <a:schemeClr val="accent4">
                      <a:satMod val="175000"/>
                      <a:alpha val="40000"/>
                    </a:schemeClr>
                  </a:glow>
                  <a:outerShdw blurRad="63500" dir="3600000" algn="tl" rotWithShape="0">
                    <a:srgbClr val="000000">
                      <a:alpha val="70000"/>
                    </a:srgbClr>
                  </a:outerShdw>
                </a:effectLst>
                <a:latin typeface="+mj-lt"/>
                <a:ea typeface="+mj-ea"/>
                <a:cs typeface="B Cheshmeh" pitchFamily="2" charset="-78"/>
              </a:rPr>
              <a:t>و دیگر هیچ</a:t>
            </a:r>
            <a:endParaRPr lang="en-US" sz="7200" b="1" dirty="0" smtClean="0">
              <a:ln w="18415" cmpd="sng">
                <a:solidFill>
                  <a:srgbClr val="FFFFFF"/>
                </a:solidFill>
                <a:prstDash val="solid"/>
              </a:ln>
              <a:solidFill>
                <a:srgbClr val="FFFFFF"/>
              </a:solidFill>
              <a:effectLst>
                <a:glow rad="228600">
                  <a:schemeClr val="accent4">
                    <a:satMod val="175000"/>
                    <a:alpha val="40000"/>
                  </a:schemeClr>
                </a:glow>
                <a:outerShdw blurRad="63500" dir="3600000" algn="tl" rotWithShape="0">
                  <a:srgbClr val="000000">
                    <a:alpha val="70000"/>
                  </a:srgbClr>
                </a:outerShdw>
              </a:effectLst>
              <a:latin typeface="+mj-lt"/>
              <a:ea typeface="+mj-ea"/>
              <a:cs typeface="B Cheshmeh" pitchFamily="2" charset="-78"/>
            </a:endParaRPr>
          </a:p>
        </p:txBody>
      </p:sp>
      <p:sp>
        <p:nvSpPr>
          <p:cNvPr id="10" name="Rectangle 9"/>
          <p:cNvSpPr/>
          <p:nvPr/>
        </p:nvSpPr>
        <p:spPr>
          <a:xfrm>
            <a:off x="1143001" y="4648200"/>
            <a:ext cx="2299026" cy="646331"/>
          </a:xfrm>
          <a:prstGeom prst="rect">
            <a:avLst/>
          </a:prstGeom>
          <a:ln w="28575">
            <a:noFill/>
          </a:ln>
        </p:spPr>
        <p:txBody>
          <a:bodyPr wrap="square">
            <a:spAutoFit/>
          </a:bodyPr>
          <a:lstStyle/>
          <a:p>
            <a:pPr algn="r" rtl="1"/>
            <a:r>
              <a:rPr lang="fa-IR" sz="3600" dirty="0" smtClean="0">
                <a:effectLst>
                  <a:glow rad="228600">
                    <a:schemeClr val="accent6">
                      <a:satMod val="175000"/>
                      <a:alpha val="40000"/>
                    </a:schemeClr>
                  </a:glow>
                </a:effectLst>
                <a:cs typeface="B Yekan" pitchFamily="2" charset="-78"/>
              </a:rPr>
              <a:t>مهدی ناصری</a:t>
            </a:r>
            <a:endParaRPr lang="en-US" sz="3600" dirty="0" smtClean="0">
              <a:effectLst>
                <a:glow rad="228600">
                  <a:schemeClr val="accent6">
                    <a:satMod val="175000"/>
                    <a:alpha val="40000"/>
                  </a:schemeClr>
                </a:glow>
              </a:effectLst>
              <a:cs typeface="B Yekan" pitchFamily="2" charset="-78"/>
            </a:endParaRPr>
          </a:p>
        </p:txBody>
      </p:sp>
      <p:sp>
        <p:nvSpPr>
          <p:cNvPr id="11" name="Rectangle 10"/>
          <p:cNvSpPr/>
          <p:nvPr/>
        </p:nvSpPr>
        <p:spPr>
          <a:xfrm>
            <a:off x="2298250" y="5802868"/>
            <a:ext cx="1140056" cy="369332"/>
          </a:xfrm>
          <a:prstGeom prst="rect">
            <a:avLst/>
          </a:prstGeom>
          <a:ln w="28575">
            <a:noFill/>
          </a:ln>
        </p:spPr>
        <p:txBody>
          <a:bodyPr wrap="none">
            <a:spAutoFit/>
          </a:bodyPr>
          <a:lstStyle/>
          <a:p>
            <a:pPr algn="r" rtl="1"/>
            <a:r>
              <a:rPr lang="fa-IR" dirty="0" smtClean="0">
                <a:cs typeface="B Nazanin" pitchFamily="2" charset="-78"/>
              </a:rPr>
              <a:t>و به زودی در:</a:t>
            </a:r>
            <a:endParaRPr lang="en-US" dirty="0">
              <a:cs typeface="B Nazanin" pitchFamily="2" charset="-78"/>
            </a:endParaRPr>
          </a:p>
        </p:txBody>
      </p:sp>
      <p:sp>
        <p:nvSpPr>
          <p:cNvPr id="12" name="Rectangle 11"/>
          <p:cNvSpPr/>
          <p:nvPr/>
        </p:nvSpPr>
        <p:spPr>
          <a:xfrm>
            <a:off x="1211533" y="6019800"/>
            <a:ext cx="2217467" cy="523220"/>
          </a:xfrm>
          <a:prstGeom prst="rect">
            <a:avLst/>
          </a:prstGeom>
          <a:ln w="28575">
            <a:noFill/>
          </a:ln>
        </p:spPr>
        <p:txBody>
          <a:bodyPr wrap="none">
            <a:spAutoFit/>
          </a:bodyPr>
          <a:lstStyle/>
          <a:p>
            <a:pPr algn="r" rtl="1"/>
            <a:r>
              <a:rPr lang="en-US" sz="2800" dirty="0" smtClean="0"/>
              <a:t>www.kareer.ir</a:t>
            </a:r>
            <a:endParaRPr lang="en-US" sz="2800" dirty="0"/>
          </a:p>
        </p:txBody>
      </p:sp>
      <p:cxnSp>
        <p:nvCxnSpPr>
          <p:cNvPr id="13" name="Straight Connector 12"/>
          <p:cNvCxnSpPr/>
          <p:nvPr/>
        </p:nvCxnSpPr>
        <p:spPr>
          <a:xfrm rot="10800000">
            <a:off x="0" y="5333998"/>
            <a:ext cx="9143998" cy="1"/>
          </a:xfrm>
          <a:prstGeom prst="line">
            <a:avLst/>
          </a:prstGeom>
          <a:ln w="28575">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rot="10800000">
            <a:off x="2" y="5867400"/>
            <a:ext cx="9143998" cy="1"/>
          </a:xfrm>
          <a:prstGeom prst="line">
            <a:avLst/>
          </a:prstGeom>
          <a:ln w="28575">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rot="10800000">
            <a:off x="0" y="6477000"/>
            <a:ext cx="9143998" cy="1"/>
          </a:xfrm>
          <a:prstGeom prst="line">
            <a:avLst/>
          </a:prstGeom>
          <a:ln w="28575">
            <a:solidFill>
              <a:srgbClr val="FFFF00"/>
            </a:solidFill>
          </a:ln>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685800" y="3352800"/>
            <a:ext cx="3276600" cy="523220"/>
          </a:xfrm>
          <a:prstGeom prst="rect">
            <a:avLst/>
          </a:prstGeom>
        </p:spPr>
        <p:txBody>
          <a:bodyPr wrap="square">
            <a:spAutoFit/>
          </a:bodyPr>
          <a:lstStyle/>
          <a:p>
            <a:pPr algn="ctr"/>
            <a:r>
              <a:rPr lang="fa-IR" sz="2800" dirty="0" smtClean="0">
                <a:ln w="18415" cmpd="sng">
                  <a:solidFill>
                    <a:srgbClr val="FFFFFF"/>
                  </a:solidFill>
                  <a:prstDash val="solid"/>
                </a:ln>
                <a:solidFill>
                  <a:srgbClr val="FFFF00"/>
                </a:solidFill>
                <a:effectLst>
                  <a:outerShdw blurRad="63500" dir="3600000" algn="tl" rotWithShape="0">
                    <a:srgbClr val="000000">
                      <a:alpha val="70000"/>
                    </a:srgbClr>
                  </a:outerShdw>
                </a:effectLst>
                <a:latin typeface="Adobe Arabic" pitchFamily="18" charset="-78"/>
                <a:cs typeface="B Zar" pitchFamily="2" charset="-78"/>
              </a:rPr>
              <a:t>به همراه 8 تکنیک تمرکز</a:t>
            </a:r>
            <a:endParaRPr lang="en-US" sz="2800" dirty="0"/>
          </a:p>
        </p:txBody>
      </p:sp>
      <p:sp>
        <p:nvSpPr>
          <p:cNvPr id="18" name="Rectangle 17"/>
          <p:cNvSpPr/>
          <p:nvPr/>
        </p:nvSpPr>
        <p:spPr>
          <a:xfrm>
            <a:off x="1403112" y="5334000"/>
            <a:ext cx="1797288" cy="523220"/>
          </a:xfrm>
          <a:prstGeom prst="rect">
            <a:avLst/>
          </a:prstGeom>
        </p:spPr>
        <p:txBody>
          <a:bodyPr wrap="none">
            <a:spAutoFit/>
          </a:bodyPr>
          <a:lstStyle/>
          <a:p>
            <a:pPr algn="ctr" rtl="1"/>
            <a:r>
              <a:rPr lang="en-US" sz="2800" dirty="0" smtClean="0">
                <a:effectLst>
                  <a:glow rad="228600">
                    <a:schemeClr val="accent6">
                      <a:satMod val="175000"/>
                      <a:alpha val="40000"/>
                    </a:schemeClr>
                  </a:glow>
                </a:effectLst>
                <a:cs typeface="B Yekan" pitchFamily="2" charset="-78"/>
              </a:rPr>
              <a:t>mnasseri.ir</a:t>
            </a:r>
            <a:endParaRPr lang="en-US" sz="2800" dirty="0">
              <a:effectLst>
                <a:glow rad="228600">
                  <a:schemeClr val="accent6">
                    <a:satMod val="175000"/>
                    <a:alpha val="40000"/>
                  </a:schemeClr>
                </a:glow>
              </a:effectLst>
              <a:cs typeface="B Yekan" pitchFamily="2" charset="-78"/>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65538" name="Picture 2" descr="http://www.activeendurance.com/blog/wp-content/uploads/2014/04/distracted.jpg"/>
          <p:cNvPicPr>
            <a:picLocks noChangeAspect="1" noChangeArrowheads="1"/>
          </p:cNvPicPr>
          <p:nvPr/>
        </p:nvPicPr>
        <p:blipFill>
          <a:blip r:embed="rId3" cstate="print"/>
          <a:srcRect/>
          <a:stretch>
            <a:fillRect/>
          </a:stretch>
        </p:blipFill>
        <p:spPr bwMode="auto">
          <a:xfrm>
            <a:off x="1041399" y="1066800"/>
            <a:ext cx="7112001" cy="5791200"/>
          </a:xfrm>
          <a:prstGeom prst="rect">
            <a:avLst/>
          </a:prstGeom>
          <a:noFill/>
        </p:spPr>
      </p:pic>
      <p:sp>
        <p:nvSpPr>
          <p:cNvPr id="7" name="Subtitle 2"/>
          <p:cNvSpPr txBox="1">
            <a:spLocks/>
          </p:cNvSpPr>
          <p:nvPr/>
        </p:nvSpPr>
        <p:spPr>
          <a:xfrm>
            <a:off x="0" y="152400"/>
            <a:ext cx="9144000" cy="685800"/>
          </a:xfrm>
          <a:prstGeom prst="rect">
            <a:avLst/>
          </a:prstGeom>
          <a:solidFill>
            <a:srgbClr val="00B0F0"/>
          </a:solidFill>
          <a:ln w="57150">
            <a:noFill/>
          </a:ln>
        </p:spPr>
        <p:txBody>
          <a:bodyPr vert="horz" lIns="91440" tIns="45720" rIns="91440" bIns="45720" rtlCol="0">
            <a:noAutofit/>
          </a:bodyPr>
          <a:lstStyle/>
          <a:p>
            <a:pPr algn="ctr" rtl="1"/>
            <a:r>
              <a:rPr lang="fa-IR" sz="3200" dirty="0" smtClean="0">
                <a:solidFill>
                  <a:srgbClr val="FFFF00"/>
                </a:solidFill>
                <a:cs typeface="B Yekan" pitchFamily="2" charset="-78"/>
              </a:rPr>
              <a:t>ارتباطات مدرن و طاعون حواس‌پرتی</a:t>
            </a:r>
            <a:endParaRPr lang="en-US" sz="3200" dirty="0">
              <a:solidFill>
                <a:srgbClr val="FFFF00"/>
              </a:solidFill>
              <a:cs typeface="B Yekan" pitchFamily="2" charset="-78"/>
            </a:endParaRPr>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4191000"/>
            <a:ext cx="4876800" cy="579438"/>
          </a:xfrm>
        </p:spPr>
        <p:txBody>
          <a:bodyPr>
            <a:normAutofit/>
          </a:bodyPr>
          <a:lstStyle/>
          <a:p>
            <a:r>
              <a:rPr lang="fa-IR" sz="2400" dirty="0" smtClean="0"/>
              <a:t>در این مطلب همچنین استفاده شده بود از:</a:t>
            </a:r>
            <a:endParaRPr lang="en-US" sz="2400" dirty="0"/>
          </a:p>
        </p:txBody>
      </p:sp>
      <p:sp>
        <p:nvSpPr>
          <p:cNvPr id="3" name="Content Placeholder 2"/>
          <p:cNvSpPr>
            <a:spLocks noGrp="1"/>
          </p:cNvSpPr>
          <p:nvPr>
            <p:ph idx="1"/>
          </p:nvPr>
        </p:nvSpPr>
        <p:spPr>
          <a:xfrm>
            <a:off x="457200" y="4876800"/>
            <a:ext cx="8229600" cy="1249363"/>
          </a:xfrm>
        </p:spPr>
        <p:txBody>
          <a:bodyPr>
            <a:normAutofit/>
          </a:bodyPr>
          <a:lstStyle/>
          <a:p>
            <a:pPr algn="l" rtl="0">
              <a:buNone/>
            </a:pPr>
            <a:r>
              <a:rPr lang="en-US" sz="2000" dirty="0" smtClean="0"/>
              <a:t>http://www.mindtools.com</a:t>
            </a:r>
            <a:endParaRPr lang="fa-IR" sz="2000" dirty="0" smtClean="0"/>
          </a:p>
          <a:p>
            <a:pPr algn="l" rtl="0">
              <a:buNone/>
            </a:pPr>
            <a:r>
              <a:rPr lang="en-US" sz="2000" dirty="0" smtClean="0"/>
              <a:t>http://farnet.ir</a:t>
            </a:r>
            <a:endParaRPr lang="fa-IR" sz="2000" dirty="0" smtClean="0"/>
          </a:p>
          <a:p>
            <a:pPr algn="l" rtl="0">
              <a:buNone/>
            </a:pPr>
            <a:r>
              <a:rPr lang="en-US" sz="2000" dirty="0" smtClean="0"/>
              <a:t>http://www.k-state.edu</a:t>
            </a:r>
          </a:p>
          <a:p>
            <a:pPr algn="l" rtl="0">
              <a:buNone/>
            </a:pPr>
            <a:endParaRPr lang="en-US" sz="2000" dirty="0"/>
          </a:p>
        </p:txBody>
      </p:sp>
      <p:cxnSp>
        <p:nvCxnSpPr>
          <p:cNvPr id="4" name="Straight Connector 3"/>
          <p:cNvCxnSpPr/>
          <p:nvPr/>
        </p:nvCxnSpPr>
        <p:spPr>
          <a:xfrm rot="10800000">
            <a:off x="2" y="4800598"/>
            <a:ext cx="9143998" cy="1"/>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 name="Straight Connector 4"/>
          <p:cNvCxnSpPr/>
          <p:nvPr/>
        </p:nvCxnSpPr>
        <p:spPr>
          <a:xfrm rot="10800000">
            <a:off x="2" y="6019798"/>
            <a:ext cx="9143998" cy="1"/>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63489" name="Picture 1" descr="E:\minidars works\concentration\Internet-distraction.jpg"/>
          <p:cNvPicPr>
            <a:picLocks noChangeAspect="1" noChangeArrowheads="1"/>
          </p:cNvPicPr>
          <p:nvPr/>
        </p:nvPicPr>
        <p:blipFill>
          <a:blip r:embed="rId3" cstate="print"/>
          <a:srcRect/>
          <a:stretch>
            <a:fillRect/>
          </a:stretch>
        </p:blipFill>
        <p:spPr bwMode="auto">
          <a:xfrm>
            <a:off x="0" y="1"/>
            <a:ext cx="6879498" cy="6858000"/>
          </a:xfrm>
          <a:prstGeom prst="rect">
            <a:avLst/>
          </a:prstGeom>
          <a:noFill/>
        </p:spPr>
      </p:pic>
      <p:sp>
        <p:nvSpPr>
          <p:cNvPr id="5" name="Oval 4"/>
          <p:cNvSpPr/>
          <p:nvPr/>
        </p:nvSpPr>
        <p:spPr>
          <a:xfrm>
            <a:off x="5029200" y="2286000"/>
            <a:ext cx="4038600" cy="3962400"/>
          </a:xfrm>
          <a:prstGeom prst="ellipse">
            <a:avLst/>
          </a:prstGeom>
          <a:solidFill>
            <a:srgbClr val="FF0000">
              <a:alpha val="6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endParaRPr lang="en-US" sz="4000" dirty="0">
              <a:noFill/>
              <a:cs typeface="B Yekan" pitchFamily="2" charset="-78"/>
            </a:endParaRPr>
          </a:p>
        </p:txBody>
      </p:sp>
      <p:sp>
        <p:nvSpPr>
          <p:cNvPr id="6" name="Rectangle 5"/>
          <p:cNvSpPr/>
          <p:nvPr/>
        </p:nvSpPr>
        <p:spPr>
          <a:xfrm>
            <a:off x="5523783" y="1009471"/>
            <a:ext cx="2855269" cy="1200329"/>
          </a:xfrm>
          <a:prstGeom prst="rect">
            <a:avLst/>
          </a:prstGeom>
        </p:spPr>
        <p:txBody>
          <a:bodyPr wrap="none">
            <a:spAutoFit/>
          </a:bodyPr>
          <a:lstStyle/>
          <a:p>
            <a:pPr algn="ctr" rtl="1"/>
            <a:r>
              <a:rPr lang="fa-IR" sz="3600" dirty="0" smtClean="0">
                <a:cs typeface="B Homa" pitchFamily="2" charset="-78"/>
              </a:rPr>
              <a:t>راهبردهایی ساده </a:t>
            </a:r>
          </a:p>
          <a:p>
            <a:pPr algn="ctr" rtl="1"/>
            <a:r>
              <a:rPr lang="fa-IR" sz="3600" dirty="0" smtClean="0">
                <a:cs typeface="B Homa" pitchFamily="2" charset="-78"/>
              </a:rPr>
              <a:t>برای افزایش </a:t>
            </a:r>
            <a:endParaRPr lang="en-US" sz="3600" dirty="0">
              <a:cs typeface="B Homa" pitchFamily="2" charset="-78"/>
            </a:endParaRPr>
          </a:p>
        </p:txBody>
      </p:sp>
      <p:cxnSp>
        <p:nvCxnSpPr>
          <p:cNvPr id="8" name="Straight Connector 7"/>
          <p:cNvCxnSpPr/>
          <p:nvPr/>
        </p:nvCxnSpPr>
        <p:spPr>
          <a:xfrm>
            <a:off x="5562600" y="990600"/>
            <a:ext cx="2895600" cy="0"/>
          </a:xfrm>
          <a:prstGeom prst="line">
            <a:avLst/>
          </a:prstGeom>
          <a:ln w="38100">
            <a:prstDash val="lgDash"/>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5562600" y="2209800"/>
            <a:ext cx="2895600" cy="0"/>
          </a:xfrm>
          <a:prstGeom prst="line">
            <a:avLst/>
          </a:prstGeom>
          <a:ln w="38100">
            <a:prstDash val="lgDash"/>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4724400" y="2743200"/>
            <a:ext cx="4572000" cy="2462213"/>
          </a:xfrm>
          <a:prstGeom prst="rect">
            <a:avLst/>
          </a:prstGeom>
        </p:spPr>
        <p:txBody>
          <a:bodyPr>
            <a:spAutoFit/>
          </a:bodyPr>
          <a:lstStyle/>
          <a:p>
            <a:pPr algn="ctr" rtl="1"/>
            <a:r>
              <a:rPr lang="fa-IR" sz="6600" dirty="0" smtClean="0">
                <a:solidFill>
                  <a:srgbClr val="FFFF00"/>
                </a:solidFill>
                <a:cs typeface="B Yekan" pitchFamily="2" charset="-78"/>
              </a:rPr>
              <a:t>تمرکز </a:t>
            </a:r>
            <a:endParaRPr lang="en-US" sz="4400" dirty="0" smtClean="0">
              <a:solidFill>
                <a:srgbClr val="FFFF00"/>
              </a:solidFill>
              <a:cs typeface="B Yekan" pitchFamily="2" charset="-78"/>
            </a:endParaRPr>
          </a:p>
          <a:p>
            <a:pPr algn="ctr" rtl="1"/>
            <a:r>
              <a:rPr lang="fa-IR" sz="4400" dirty="0" smtClean="0">
                <a:ln w="18415" cmpd="sng">
                  <a:solidFill>
                    <a:srgbClr val="FFFFFF"/>
                  </a:solidFill>
                  <a:prstDash val="solid"/>
                </a:ln>
                <a:solidFill>
                  <a:srgbClr val="FFFFFF"/>
                </a:solidFill>
                <a:effectLst>
                  <a:outerShdw blurRad="63500" dir="3600000" algn="tl" rotWithShape="0">
                    <a:srgbClr val="000000">
                      <a:alpha val="70000"/>
                    </a:srgbClr>
                  </a:outerShdw>
                </a:effectLst>
                <a:cs typeface="B Yekan" pitchFamily="2" charset="-78"/>
              </a:rPr>
              <a:t>در دنیای حواس‌پرتی‌ها</a:t>
            </a:r>
            <a:endParaRPr lang="en-US" sz="4400" dirty="0">
              <a:ln w="18415" cmpd="sng">
                <a:solidFill>
                  <a:srgbClr val="FFFFFF"/>
                </a:solidFill>
                <a:prstDash val="solid"/>
              </a:ln>
              <a:solidFill>
                <a:srgbClr val="FFFFFF"/>
              </a:solidFill>
              <a:effectLst>
                <a:outerShdw blurRad="63500" dir="3600000" algn="tl" rotWithShape="0">
                  <a:srgbClr val="000000">
                    <a:alpha val="70000"/>
                  </a:srgbClr>
                </a:outerShdw>
              </a:effectLst>
              <a:cs typeface="B Yekan" pitchFamily="2" charset="-78"/>
            </a:endParaRPr>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fa-IR" sz="5400" dirty="0" smtClean="0"/>
              <a:t>شما، کارتان و دیگر هیچ</a:t>
            </a:r>
            <a:endParaRPr lang="en-US" sz="5400" dirty="0"/>
          </a:p>
        </p:txBody>
      </p:sp>
      <p:sp>
        <p:nvSpPr>
          <p:cNvPr id="4" name="Oval 3"/>
          <p:cNvSpPr/>
          <p:nvPr/>
        </p:nvSpPr>
        <p:spPr>
          <a:xfrm>
            <a:off x="2362200" y="1524000"/>
            <a:ext cx="4419600" cy="4191000"/>
          </a:xfrm>
          <a:prstGeom prst="ellipse">
            <a:avLst/>
          </a:prstGeom>
          <a:solidFill>
            <a:srgbClr val="FF0000">
              <a:alpha val="6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endParaRPr lang="en-US" sz="4000" dirty="0">
              <a:noFill/>
              <a:cs typeface="B Yekan" pitchFamily="2" charset="-78"/>
            </a:endParaRPr>
          </a:p>
        </p:txBody>
      </p:sp>
      <p:sp>
        <p:nvSpPr>
          <p:cNvPr id="5" name="Rectangle 4"/>
          <p:cNvSpPr/>
          <p:nvPr/>
        </p:nvSpPr>
        <p:spPr>
          <a:xfrm>
            <a:off x="1600200" y="1981200"/>
            <a:ext cx="6181500" cy="769441"/>
          </a:xfrm>
          <a:prstGeom prst="rect">
            <a:avLst/>
          </a:prstGeom>
        </p:spPr>
        <p:txBody>
          <a:bodyPr wrap="none">
            <a:spAutoFit/>
          </a:bodyPr>
          <a:lstStyle/>
          <a:p>
            <a:pPr algn="r" rtl="1"/>
            <a:r>
              <a:rPr lang="fa-IR" sz="4400" dirty="0" smtClean="0">
                <a:solidFill>
                  <a:srgbClr val="0070C0"/>
                </a:solidFill>
                <a:cs typeface="B Yekan" pitchFamily="2" charset="-78"/>
              </a:rPr>
              <a:t>عوامل</a:t>
            </a:r>
            <a:r>
              <a:rPr lang="fa-IR" sz="4400" dirty="0" smtClean="0">
                <a:cs typeface="B Yekan" pitchFamily="2" charset="-78"/>
              </a:rPr>
              <a:t>  محیطی را کنترل  </a:t>
            </a:r>
            <a:r>
              <a:rPr lang="fa-IR" sz="4400" dirty="0" smtClean="0">
                <a:solidFill>
                  <a:srgbClr val="0070C0"/>
                </a:solidFill>
                <a:cs typeface="B Yekan" pitchFamily="2" charset="-78"/>
              </a:rPr>
              <a:t>کنید</a:t>
            </a:r>
            <a:endParaRPr lang="en-US" sz="4400" dirty="0">
              <a:solidFill>
                <a:srgbClr val="0070C0"/>
              </a:solidFill>
              <a:cs typeface="B Yekan" pitchFamily="2" charset="-78"/>
            </a:endParaRPr>
          </a:p>
        </p:txBody>
      </p:sp>
      <p:sp>
        <p:nvSpPr>
          <p:cNvPr id="6" name="Rectangle 5"/>
          <p:cNvSpPr/>
          <p:nvPr/>
        </p:nvSpPr>
        <p:spPr>
          <a:xfrm>
            <a:off x="990600" y="3048000"/>
            <a:ext cx="7176965" cy="769441"/>
          </a:xfrm>
          <a:prstGeom prst="rect">
            <a:avLst/>
          </a:prstGeom>
        </p:spPr>
        <p:txBody>
          <a:bodyPr wrap="none">
            <a:spAutoFit/>
          </a:bodyPr>
          <a:lstStyle/>
          <a:p>
            <a:pPr algn="r" rtl="1"/>
            <a:r>
              <a:rPr lang="fa-IR" sz="4400" dirty="0" smtClean="0">
                <a:solidFill>
                  <a:srgbClr val="0070C0"/>
                </a:solidFill>
                <a:cs typeface="B Yekan" pitchFamily="2" charset="-78"/>
              </a:rPr>
              <a:t>عادات </a:t>
            </a:r>
            <a:r>
              <a:rPr lang="fa-IR" sz="4400" dirty="0" smtClean="0">
                <a:cs typeface="B Yekan" pitchFamily="2" charset="-78"/>
              </a:rPr>
              <a:t>روزانه مفید به دست </a:t>
            </a:r>
            <a:r>
              <a:rPr lang="fa-IR" sz="4400" dirty="0" smtClean="0">
                <a:solidFill>
                  <a:srgbClr val="0070C0"/>
                </a:solidFill>
                <a:cs typeface="B Yekan" pitchFamily="2" charset="-78"/>
              </a:rPr>
              <a:t>آورید</a:t>
            </a:r>
            <a:endParaRPr lang="en-US" dirty="0"/>
          </a:p>
        </p:txBody>
      </p:sp>
      <p:sp>
        <p:nvSpPr>
          <p:cNvPr id="8" name="Rectangle 7"/>
          <p:cNvSpPr/>
          <p:nvPr/>
        </p:nvSpPr>
        <p:spPr>
          <a:xfrm>
            <a:off x="1367453" y="4183559"/>
            <a:ext cx="6633547" cy="769441"/>
          </a:xfrm>
          <a:prstGeom prst="rect">
            <a:avLst/>
          </a:prstGeom>
        </p:spPr>
        <p:txBody>
          <a:bodyPr wrap="none">
            <a:spAutoFit/>
          </a:bodyPr>
          <a:lstStyle/>
          <a:p>
            <a:pPr algn="r" rtl="1"/>
            <a:r>
              <a:rPr lang="fa-IR" sz="4400" dirty="0" smtClean="0">
                <a:solidFill>
                  <a:srgbClr val="0070C0"/>
                </a:solidFill>
                <a:cs typeface="B Yekan" pitchFamily="2" charset="-78"/>
              </a:rPr>
              <a:t>تکنیک</a:t>
            </a:r>
            <a:r>
              <a:rPr lang="fa-IR" sz="4400" dirty="0" smtClean="0">
                <a:cs typeface="B Yekan" pitchFamily="2" charset="-78"/>
              </a:rPr>
              <a:t>‌های تمرکز را تمرین</a:t>
            </a:r>
            <a:r>
              <a:rPr lang="fa-IR" sz="4400" dirty="0" smtClean="0">
                <a:solidFill>
                  <a:srgbClr val="0070C0"/>
                </a:solidFill>
                <a:cs typeface="B Yekan" pitchFamily="2" charset="-78"/>
              </a:rPr>
              <a:t> کنید</a:t>
            </a:r>
            <a:endParaRPr lang="en-US" dirty="0"/>
          </a:p>
        </p:txBody>
      </p:sp>
      <p:sp>
        <p:nvSpPr>
          <p:cNvPr id="9" name="Rectangle 8"/>
          <p:cNvSpPr/>
          <p:nvPr/>
        </p:nvSpPr>
        <p:spPr>
          <a:xfrm>
            <a:off x="7467600" y="1973759"/>
            <a:ext cx="990600" cy="769441"/>
          </a:xfrm>
          <a:prstGeom prst="rect">
            <a:avLst/>
          </a:prstGeom>
        </p:spPr>
        <p:txBody>
          <a:bodyPr wrap="square">
            <a:spAutoFit/>
          </a:bodyPr>
          <a:lstStyle/>
          <a:p>
            <a:r>
              <a:rPr lang="fa-IR" sz="4400" dirty="0" smtClean="0">
                <a:solidFill>
                  <a:schemeClr val="bg1"/>
                </a:solidFill>
                <a:cs typeface="B Yekan" pitchFamily="2" charset="-78"/>
              </a:rPr>
              <a:t>1. </a:t>
            </a:r>
            <a:endParaRPr lang="en-US" sz="4400" dirty="0">
              <a:solidFill>
                <a:schemeClr val="bg1"/>
              </a:solidFill>
              <a:cs typeface="B Yekan" pitchFamily="2" charset="-78"/>
            </a:endParaRPr>
          </a:p>
        </p:txBody>
      </p:sp>
      <p:sp>
        <p:nvSpPr>
          <p:cNvPr id="10" name="Rectangle 9"/>
          <p:cNvSpPr/>
          <p:nvPr/>
        </p:nvSpPr>
        <p:spPr>
          <a:xfrm>
            <a:off x="7924800" y="3040559"/>
            <a:ext cx="990600" cy="769441"/>
          </a:xfrm>
          <a:prstGeom prst="rect">
            <a:avLst/>
          </a:prstGeom>
        </p:spPr>
        <p:txBody>
          <a:bodyPr wrap="square">
            <a:spAutoFit/>
          </a:bodyPr>
          <a:lstStyle/>
          <a:p>
            <a:r>
              <a:rPr lang="fa-IR" sz="4400" dirty="0" smtClean="0">
                <a:solidFill>
                  <a:schemeClr val="bg1"/>
                </a:solidFill>
                <a:cs typeface="B Yekan" pitchFamily="2" charset="-78"/>
              </a:rPr>
              <a:t>2. </a:t>
            </a:r>
            <a:endParaRPr lang="en-US" sz="4400" dirty="0">
              <a:solidFill>
                <a:schemeClr val="bg1"/>
              </a:solidFill>
              <a:cs typeface="B Yekan" pitchFamily="2" charset="-78"/>
            </a:endParaRPr>
          </a:p>
        </p:txBody>
      </p:sp>
      <p:sp>
        <p:nvSpPr>
          <p:cNvPr id="11" name="Rectangle 10"/>
          <p:cNvSpPr/>
          <p:nvPr/>
        </p:nvSpPr>
        <p:spPr>
          <a:xfrm>
            <a:off x="7772400" y="4107359"/>
            <a:ext cx="990600" cy="769441"/>
          </a:xfrm>
          <a:prstGeom prst="rect">
            <a:avLst/>
          </a:prstGeom>
        </p:spPr>
        <p:txBody>
          <a:bodyPr wrap="square">
            <a:spAutoFit/>
          </a:bodyPr>
          <a:lstStyle/>
          <a:p>
            <a:r>
              <a:rPr lang="fa-IR" sz="4400" dirty="0" smtClean="0">
                <a:solidFill>
                  <a:schemeClr val="bg1"/>
                </a:solidFill>
                <a:cs typeface="B Yekan" pitchFamily="2" charset="-78"/>
              </a:rPr>
              <a:t>3. </a:t>
            </a:r>
            <a:endParaRPr lang="en-US" sz="4400" dirty="0">
              <a:solidFill>
                <a:schemeClr val="bg1"/>
              </a:solidFill>
              <a:cs typeface="B Yekan" pitchFamily="2" charset="-78"/>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393" name="Picture 1" descr="E:\minidars works\concentration\877891ff4a97a9f66c1522515735.jpg"/>
          <p:cNvPicPr>
            <a:picLocks noChangeAspect="1" noChangeArrowheads="1"/>
          </p:cNvPicPr>
          <p:nvPr/>
        </p:nvPicPr>
        <p:blipFill>
          <a:blip r:embed="rId3" cstate="print"/>
          <a:srcRect/>
          <a:stretch>
            <a:fillRect/>
          </a:stretch>
        </p:blipFill>
        <p:spPr bwMode="auto">
          <a:xfrm>
            <a:off x="0" y="381000"/>
            <a:ext cx="9144000" cy="6096000"/>
          </a:xfrm>
          <a:prstGeom prst="rect">
            <a:avLst/>
          </a:prstGeom>
          <a:noFill/>
        </p:spPr>
      </p:pic>
      <p:sp>
        <p:nvSpPr>
          <p:cNvPr id="5" name="Oval 4"/>
          <p:cNvSpPr/>
          <p:nvPr/>
        </p:nvSpPr>
        <p:spPr>
          <a:xfrm>
            <a:off x="457200" y="2209800"/>
            <a:ext cx="3124200" cy="3048000"/>
          </a:xfrm>
          <a:prstGeom prst="ellipse">
            <a:avLst/>
          </a:prstGeom>
          <a:solidFill>
            <a:srgbClr val="FF0000">
              <a:alpha val="6588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1"/>
            <a:r>
              <a:rPr lang="fa-IR" sz="9600" dirty="0" smtClean="0">
                <a:solidFill>
                  <a:schemeClr val="tx1"/>
                </a:solidFill>
                <a:cs typeface="B Titr" pitchFamily="2" charset="-78"/>
              </a:rPr>
              <a:t>1</a:t>
            </a:r>
          </a:p>
          <a:p>
            <a:pPr algn="ctr" rtl="1"/>
            <a:r>
              <a:rPr lang="fa-IR" sz="3200" dirty="0" smtClean="0">
                <a:solidFill>
                  <a:schemeClr val="tx1"/>
                </a:solidFill>
                <a:cs typeface="B Yekan" pitchFamily="2" charset="-78"/>
              </a:rPr>
              <a:t>کنترل عوامل محیطی</a:t>
            </a:r>
            <a:endParaRPr lang="en-US" sz="3200" dirty="0">
              <a:solidFill>
                <a:schemeClr val="tx1"/>
              </a:solidFill>
              <a:cs typeface="B Yekan" pitchFamily="2" charset="-78"/>
            </a:endParaRPr>
          </a:p>
        </p:txBody>
      </p:sp>
      <p:sp>
        <p:nvSpPr>
          <p:cNvPr id="6" name="Subtitle 2"/>
          <p:cNvSpPr txBox="1">
            <a:spLocks/>
          </p:cNvSpPr>
          <p:nvPr/>
        </p:nvSpPr>
        <p:spPr>
          <a:xfrm>
            <a:off x="0" y="0"/>
            <a:ext cx="9144000" cy="685800"/>
          </a:xfrm>
          <a:prstGeom prst="rect">
            <a:avLst/>
          </a:prstGeom>
          <a:solidFill>
            <a:srgbClr val="00B0F0"/>
          </a:solidFill>
          <a:ln w="57150">
            <a:noFill/>
          </a:ln>
        </p:spPr>
        <p:txBody>
          <a:bodyPr vert="horz" lIns="91440" tIns="45720" rIns="91440" bIns="45720" rtlCol="0">
            <a:noAutofit/>
          </a:bodyPr>
          <a:lstStyle/>
          <a:p>
            <a:pPr algn="ctr" rtl="1"/>
            <a:r>
              <a:rPr lang="fa-IR" sz="3200" dirty="0" smtClean="0">
                <a:latin typeface="ذ غث"/>
                <a:cs typeface="B Yekan" pitchFamily="2" charset="-78"/>
              </a:rPr>
              <a:t>ذهن دوست دارد همواره به محیط پیرامون خود توجه کند</a:t>
            </a:r>
            <a:endParaRPr lang="en-US" sz="3200" dirty="0">
              <a:solidFill>
                <a:srgbClr val="FFFF00"/>
              </a:solidFill>
              <a:latin typeface="ذ غث"/>
              <a:cs typeface="B Yekan" pitchFamily="2" charset="-78"/>
            </a:endParaRPr>
          </a:p>
        </p:txBody>
      </p:sp>
      <p:sp>
        <p:nvSpPr>
          <p:cNvPr id="10" name="Subtitle 2"/>
          <p:cNvSpPr txBox="1">
            <a:spLocks/>
          </p:cNvSpPr>
          <p:nvPr/>
        </p:nvSpPr>
        <p:spPr>
          <a:xfrm>
            <a:off x="0" y="6172200"/>
            <a:ext cx="9144000" cy="685800"/>
          </a:xfrm>
          <a:prstGeom prst="rect">
            <a:avLst/>
          </a:prstGeom>
          <a:solidFill>
            <a:srgbClr val="00B0F0"/>
          </a:solidFill>
          <a:ln w="57150">
            <a:noFill/>
          </a:ln>
        </p:spPr>
        <p:txBody>
          <a:bodyPr vert="horz" lIns="91440" tIns="45720" rIns="91440" bIns="45720" rtlCol="0">
            <a:noAutofit/>
          </a:bodyPr>
          <a:lstStyle/>
          <a:p>
            <a:pPr algn="ctr" rtl="1"/>
            <a:r>
              <a:rPr lang="fa-IR" sz="3200" dirty="0" smtClean="0">
                <a:cs typeface="B Yekan" pitchFamily="2" charset="-78"/>
              </a:rPr>
              <a:t>پس محیط مساعد برای حواس‌پرتی را از بین ببرید</a:t>
            </a:r>
            <a:endParaRPr lang="en-US" sz="3200" dirty="0">
              <a:cs typeface="B Yekan" pitchFamily="2" charset="-78"/>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02" name="Picture 2" descr="E:\minidars works\concentration\man-bed-working.jpg"/>
          <p:cNvPicPr>
            <a:picLocks noChangeAspect="1" noChangeArrowheads="1"/>
          </p:cNvPicPr>
          <p:nvPr/>
        </p:nvPicPr>
        <p:blipFill>
          <a:blip r:embed="rId3" cstate="print"/>
          <a:srcRect l="17808"/>
          <a:stretch>
            <a:fillRect/>
          </a:stretch>
        </p:blipFill>
        <p:spPr bwMode="auto">
          <a:xfrm>
            <a:off x="0" y="838200"/>
            <a:ext cx="9144000" cy="6019800"/>
          </a:xfrm>
          <a:prstGeom prst="rect">
            <a:avLst/>
          </a:prstGeom>
          <a:noFill/>
        </p:spPr>
      </p:pic>
      <p:sp>
        <p:nvSpPr>
          <p:cNvPr id="6" name="Title 1"/>
          <p:cNvSpPr txBox="1">
            <a:spLocks/>
          </p:cNvSpPr>
          <p:nvPr/>
        </p:nvSpPr>
        <p:spPr>
          <a:xfrm>
            <a:off x="0" y="0"/>
            <a:ext cx="9144000" cy="838200"/>
          </a:xfrm>
          <a:prstGeom prst="rect">
            <a:avLst/>
          </a:prstGeom>
          <a:solidFill>
            <a:srgbClr val="FF0000"/>
          </a:solidFill>
        </p:spPr>
        <p:txBody>
          <a:bodyPr vert="horz" lIns="91440" tIns="45720" rIns="91440" bIns="45720" rtlCol="0" anchor="ctr">
            <a:normAutofit/>
          </a:bodyPr>
          <a:lstStyle/>
          <a:p>
            <a:pPr lvl="0" algn="ctr" rtl="1">
              <a:spcBef>
                <a:spcPct val="0"/>
              </a:spcBef>
            </a:pPr>
            <a:r>
              <a:rPr lang="fa-IR" sz="480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mj-lt"/>
                <a:ea typeface="+mj-ea"/>
                <a:cs typeface="B Homa" pitchFamily="2" charset="-78"/>
              </a:rPr>
              <a:t>محل مناسبی را برای کار کردن انتخاب کنید</a:t>
            </a:r>
          </a:p>
        </p:txBody>
      </p:sp>
      <p:sp>
        <p:nvSpPr>
          <p:cNvPr id="4" name="Rectangle 3"/>
          <p:cNvSpPr/>
          <p:nvPr/>
        </p:nvSpPr>
        <p:spPr>
          <a:xfrm>
            <a:off x="0" y="1153180"/>
            <a:ext cx="3200400" cy="523220"/>
          </a:xfrm>
          <a:prstGeom prst="rect">
            <a:avLst/>
          </a:prstGeom>
          <a:solidFill>
            <a:srgbClr val="FF0000">
              <a:alpha val="65098"/>
            </a:srgbClr>
          </a:solidFill>
        </p:spPr>
        <p:txBody>
          <a:bodyPr wrap="square">
            <a:spAutoFit/>
          </a:bodyPr>
          <a:lstStyle/>
          <a:p>
            <a:pPr algn="r" rtl="1"/>
            <a:r>
              <a:rPr lang="fa-IR" sz="2800" dirty="0" smtClean="0">
                <a:solidFill>
                  <a:srgbClr val="FFFF00"/>
                </a:solidFill>
                <a:cs typeface="B Yekan" pitchFamily="2" charset="-78"/>
              </a:rPr>
              <a:t>1. محیط را کنترل کنید</a:t>
            </a:r>
            <a:endParaRPr lang="en-US" sz="2800" dirty="0"/>
          </a:p>
        </p:txBody>
      </p:sp>
      <p:cxnSp>
        <p:nvCxnSpPr>
          <p:cNvPr id="5" name="Straight Connector 4"/>
          <p:cNvCxnSpPr/>
          <p:nvPr/>
        </p:nvCxnSpPr>
        <p:spPr>
          <a:xfrm rot="10800000">
            <a:off x="2" y="1143000"/>
            <a:ext cx="3200398" cy="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rot="10800000">
            <a:off x="2" y="1676400"/>
            <a:ext cx="3200398"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9" name="Subtitle 2"/>
          <p:cNvSpPr txBox="1">
            <a:spLocks/>
          </p:cNvSpPr>
          <p:nvPr/>
        </p:nvSpPr>
        <p:spPr>
          <a:xfrm>
            <a:off x="0" y="5334000"/>
            <a:ext cx="9144000" cy="609600"/>
          </a:xfrm>
          <a:prstGeom prst="rect">
            <a:avLst/>
          </a:prstGeom>
          <a:solidFill>
            <a:srgbClr val="00B0F0">
              <a:alpha val="80000"/>
            </a:srgbClr>
          </a:solidFill>
          <a:ln w="57150">
            <a:noFill/>
          </a:ln>
        </p:spPr>
        <p:txBody>
          <a:bodyPr vert="horz" lIns="91440" tIns="45720" rIns="91440" bIns="45720" rtlCol="0">
            <a:noAutofit/>
          </a:bodyPr>
          <a:lstStyle/>
          <a:p>
            <a:pPr lvl="0" algn="r" rtl="1"/>
            <a:r>
              <a:rPr lang="fa-IR" sz="3200" dirty="0" smtClean="0">
                <a:solidFill>
                  <a:srgbClr val="FFFF00"/>
                </a:solidFill>
                <a:cs typeface="B Yekan" pitchFamily="2" charset="-78"/>
              </a:rPr>
              <a:t>تخت‌خواب محل خواب است نه محل کار</a:t>
            </a:r>
          </a:p>
          <a:p>
            <a:pPr algn="r" rtl="1"/>
            <a:endParaRPr lang="en-US" sz="3200" dirty="0">
              <a:solidFill>
                <a:srgbClr val="FFFF00"/>
              </a:solidFill>
              <a:latin typeface="ذ غث"/>
              <a:cs typeface="B Yekan" pitchFamily="2" charset="-78"/>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018" name="Picture 2" descr="E:\minidars works\concentration\120831_online.jpg"/>
          <p:cNvPicPr>
            <a:picLocks noChangeAspect="1" noChangeArrowheads="1"/>
          </p:cNvPicPr>
          <p:nvPr/>
        </p:nvPicPr>
        <p:blipFill>
          <a:blip r:embed="rId3" cstate="print"/>
          <a:srcRect/>
          <a:stretch>
            <a:fillRect/>
          </a:stretch>
        </p:blipFill>
        <p:spPr bwMode="auto">
          <a:xfrm>
            <a:off x="0" y="768655"/>
            <a:ext cx="9144000" cy="6089345"/>
          </a:xfrm>
          <a:prstGeom prst="rect">
            <a:avLst/>
          </a:prstGeom>
          <a:noFill/>
        </p:spPr>
      </p:pic>
      <p:sp>
        <p:nvSpPr>
          <p:cNvPr id="2" name="Title 1"/>
          <p:cNvSpPr>
            <a:spLocks noGrp="1"/>
          </p:cNvSpPr>
          <p:nvPr>
            <p:ph type="title"/>
          </p:nvPr>
        </p:nvSpPr>
        <p:spPr>
          <a:xfrm>
            <a:off x="0" y="0"/>
            <a:ext cx="9144000" cy="838200"/>
          </a:xfrm>
          <a:solidFill>
            <a:srgbClr val="FF0000"/>
          </a:solidFill>
        </p:spPr>
        <p:txBody>
          <a:bodyPr/>
          <a:lstStyle/>
          <a:p>
            <a:r>
              <a:rPr lang="fa-IR" dirty="0" smtClean="0">
                <a:ln w="18415" cmpd="sng">
                  <a:solidFill>
                    <a:srgbClr val="FFFFFF"/>
                  </a:solidFill>
                  <a:prstDash val="solid"/>
                </a:ln>
                <a:solidFill>
                  <a:srgbClr val="FFFFFF"/>
                </a:solidFill>
                <a:effectLst>
                  <a:outerShdw blurRad="63500" dir="3600000" algn="tl" rotWithShape="0">
                    <a:srgbClr val="000000">
                      <a:alpha val="70000"/>
                    </a:srgbClr>
                  </a:outerShdw>
                </a:effectLst>
                <a:cs typeface="B Homa" pitchFamily="2" charset="-78"/>
              </a:rPr>
              <a:t>میز، صندلی و طرز نشستن</a:t>
            </a:r>
            <a:endParaRPr lang="en-US" dirty="0">
              <a:ln w="18415" cmpd="sng">
                <a:solidFill>
                  <a:srgbClr val="FFFFFF"/>
                </a:solidFill>
                <a:prstDash val="solid"/>
              </a:ln>
              <a:solidFill>
                <a:srgbClr val="FFFFFF"/>
              </a:solidFill>
              <a:effectLst>
                <a:outerShdw blurRad="63500" dir="3600000" algn="tl" rotWithShape="0">
                  <a:srgbClr val="000000">
                    <a:alpha val="70000"/>
                  </a:srgbClr>
                </a:outerShdw>
              </a:effectLst>
              <a:cs typeface="B Homa" pitchFamily="2" charset="-78"/>
            </a:endParaRPr>
          </a:p>
        </p:txBody>
      </p:sp>
      <p:sp>
        <p:nvSpPr>
          <p:cNvPr id="6" name="Subtitle 2"/>
          <p:cNvSpPr txBox="1">
            <a:spLocks/>
          </p:cNvSpPr>
          <p:nvPr/>
        </p:nvSpPr>
        <p:spPr>
          <a:xfrm>
            <a:off x="0" y="4343400"/>
            <a:ext cx="9144000" cy="533400"/>
          </a:xfrm>
          <a:prstGeom prst="rect">
            <a:avLst/>
          </a:prstGeom>
          <a:solidFill>
            <a:srgbClr val="00B0F0">
              <a:alpha val="80000"/>
            </a:srgbClr>
          </a:solidFill>
          <a:ln w="57150">
            <a:noFill/>
          </a:ln>
        </p:spPr>
        <p:txBody>
          <a:bodyPr vert="horz" lIns="91440" tIns="45720" rIns="91440" bIns="45720" rtlCol="0">
            <a:noAutofit/>
          </a:bodyPr>
          <a:lstStyle/>
          <a:p>
            <a:pPr algn="r" rtl="1"/>
            <a:r>
              <a:rPr lang="fa-IR" sz="2800" dirty="0" smtClean="0">
                <a:solidFill>
                  <a:srgbClr val="FFFF00"/>
                </a:solidFill>
                <a:cs typeface="B Yekan" pitchFamily="2" charset="-78"/>
              </a:rPr>
              <a:t>از راحتی خود اطمینان حاصل کنید</a:t>
            </a:r>
            <a:endParaRPr lang="en-US" sz="2800" dirty="0">
              <a:solidFill>
                <a:srgbClr val="FFFF00"/>
              </a:solidFill>
              <a:latin typeface="ذ غث"/>
              <a:cs typeface="B Yekan" pitchFamily="2" charset="-78"/>
            </a:endParaRPr>
          </a:p>
        </p:txBody>
      </p:sp>
      <p:sp>
        <p:nvSpPr>
          <p:cNvPr id="7" name="Subtitle 2"/>
          <p:cNvSpPr txBox="1">
            <a:spLocks/>
          </p:cNvSpPr>
          <p:nvPr/>
        </p:nvSpPr>
        <p:spPr>
          <a:xfrm>
            <a:off x="0" y="4953000"/>
            <a:ext cx="9144000" cy="533400"/>
          </a:xfrm>
          <a:prstGeom prst="rect">
            <a:avLst/>
          </a:prstGeom>
          <a:solidFill>
            <a:srgbClr val="00B0F0">
              <a:alpha val="80000"/>
            </a:srgbClr>
          </a:solidFill>
          <a:ln w="57150">
            <a:noFill/>
          </a:ln>
        </p:spPr>
        <p:txBody>
          <a:bodyPr vert="horz" lIns="91440" tIns="45720" rIns="91440" bIns="45720" rtlCol="0">
            <a:noAutofit/>
          </a:bodyPr>
          <a:lstStyle/>
          <a:p>
            <a:pPr algn="r" rtl="1"/>
            <a:r>
              <a:rPr lang="fa-IR" sz="2800" dirty="0" smtClean="0">
                <a:solidFill>
                  <a:srgbClr val="FFFF00"/>
                </a:solidFill>
                <a:cs typeface="B Yekan" pitchFamily="2" charset="-78"/>
              </a:rPr>
              <a:t>ارتفاع میز و صندلی را متناسب با قد خود تنظیم کنید</a:t>
            </a:r>
            <a:endParaRPr lang="en-US" sz="2800" dirty="0">
              <a:solidFill>
                <a:srgbClr val="FFFF00"/>
              </a:solidFill>
              <a:latin typeface="ذ غث"/>
              <a:cs typeface="B Yekan" pitchFamily="2" charset="-78"/>
            </a:endParaRPr>
          </a:p>
        </p:txBody>
      </p:sp>
      <p:sp>
        <p:nvSpPr>
          <p:cNvPr id="8" name="Subtitle 2"/>
          <p:cNvSpPr txBox="1">
            <a:spLocks/>
          </p:cNvSpPr>
          <p:nvPr/>
        </p:nvSpPr>
        <p:spPr>
          <a:xfrm>
            <a:off x="0" y="5562600"/>
            <a:ext cx="9144000" cy="533400"/>
          </a:xfrm>
          <a:prstGeom prst="rect">
            <a:avLst/>
          </a:prstGeom>
          <a:solidFill>
            <a:srgbClr val="00B0F0">
              <a:alpha val="80000"/>
            </a:srgbClr>
          </a:solidFill>
          <a:ln w="57150">
            <a:noFill/>
          </a:ln>
        </p:spPr>
        <p:txBody>
          <a:bodyPr vert="horz" lIns="91440" tIns="45720" rIns="91440" bIns="45720" rtlCol="0">
            <a:noAutofit/>
          </a:bodyPr>
          <a:lstStyle/>
          <a:p>
            <a:pPr algn="r" rtl="1"/>
            <a:r>
              <a:rPr lang="fa-IR" sz="2800" dirty="0" smtClean="0">
                <a:solidFill>
                  <a:srgbClr val="FFFF00"/>
                </a:solidFill>
                <a:cs typeface="B Yekan" pitchFamily="2" charset="-78"/>
              </a:rPr>
              <a:t>صاف بنشینید</a:t>
            </a:r>
            <a:endParaRPr lang="en-US" sz="2800" dirty="0">
              <a:solidFill>
                <a:srgbClr val="FFFF00"/>
              </a:solidFill>
              <a:latin typeface="ذ غث"/>
              <a:cs typeface="B Yekan" pitchFamily="2" charset="-78"/>
            </a:endParaRPr>
          </a:p>
        </p:txBody>
      </p:sp>
      <p:sp>
        <p:nvSpPr>
          <p:cNvPr id="9" name="Subtitle 2"/>
          <p:cNvSpPr txBox="1">
            <a:spLocks/>
          </p:cNvSpPr>
          <p:nvPr/>
        </p:nvSpPr>
        <p:spPr>
          <a:xfrm>
            <a:off x="0" y="6172200"/>
            <a:ext cx="9144000" cy="533400"/>
          </a:xfrm>
          <a:prstGeom prst="rect">
            <a:avLst/>
          </a:prstGeom>
          <a:solidFill>
            <a:srgbClr val="00B0F0">
              <a:alpha val="80000"/>
            </a:srgbClr>
          </a:solidFill>
          <a:ln w="57150">
            <a:noFill/>
          </a:ln>
        </p:spPr>
        <p:txBody>
          <a:bodyPr vert="horz" lIns="91440" tIns="45720" rIns="91440" bIns="45720" rtlCol="0">
            <a:noAutofit/>
          </a:bodyPr>
          <a:lstStyle/>
          <a:p>
            <a:pPr algn="r" rtl="1"/>
            <a:r>
              <a:rPr lang="fa-IR" sz="2800" dirty="0" smtClean="0">
                <a:solidFill>
                  <a:srgbClr val="FFFF00"/>
                </a:solidFill>
                <a:cs typeface="B Yekan" pitchFamily="2" charset="-78"/>
              </a:rPr>
              <a:t>زمان کار وقت مناسبی برای استراحت همزمان نیست</a:t>
            </a:r>
            <a:endParaRPr lang="en-US" sz="2800" dirty="0">
              <a:solidFill>
                <a:srgbClr val="FFFF00"/>
              </a:solidFill>
              <a:latin typeface="ذ غث"/>
              <a:cs typeface="B Yekan" pitchFamily="2" charset="-78"/>
            </a:endParaRPr>
          </a:p>
        </p:txBody>
      </p:sp>
      <p:sp>
        <p:nvSpPr>
          <p:cNvPr id="11" name="Rectangle 10"/>
          <p:cNvSpPr/>
          <p:nvPr/>
        </p:nvSpPr>
        <p:spPr>
          <a:xfrm>
            <a:off x="0" y="1153180"/>
            <a:ext cx="3200400" cy="523220"/>
          </a:xfrm>
          <a:prstGeom prst="rect">
            <a:avLst/>
          </a:prstGeom>
          <a:solidFill>
            <a:srgbClr val="FF0000">
              <a:alpha val="65098"/>
            </a:srgbClr>
          </a:solidFill>
        </p:spPr>
        <p:txBody>
          <a:bodyPr wrap="square">
            <a:spAutoFit/>
          </a:bodyPr>
          <a:lstStyle/>
          <a:p>
            <a:pPr algn="r" rtl="1"/>
            <a:r>
              <a:rPr lang="fa-IR" sz="2800" dirty="0" smtClean="0">
                <a:solidFill>
                  <a:srgbClr val="FFFF00"/>
                </a:solidFill>
                <a:cs typeface="B Yekan" pitchFamily="2" charset="-78"/>
              </a:rPr>
              <a:t>1. محیط را کنترل کنید</a:t>
            </a:r>
            <a:endParaRPr lang="en-US" sz="2800" dirty="0"/>
          </a:p>
        </p:txBody>
      </p:sp>
      <p:cxnSp>
        <p:nvCxnSpPr>
          <p:cNvPr id="13" name="Straight Connector 12"/>
          <p:cNvCxnSpPr/>
          <p:nvPr/>
        </p:nvCxnSpPr>
        <p:spPr>
          <a:xfrm rot="10800000">
            <a:off x="2" y="1143000"/>
            <a:ext cx="3200398" cy="0"/>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rot="10800000">
            <a:off x="2" y="1676400"/>
            <a:ext cx="3200398" cy="0"/>
          </a:xfrm>
          <a:prstGeom prst="line">
            <a:avLst/>
          </a:prstGeom>
          <a:ln w="57150"/>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Apex">
      <a:fillStyleLst>
        <a:solidFill>
          <a:schemeClr val="phClr"/>
        </a:solidFill>
        <a:gradFill rotWithShape="1">
          <a:gsLst>
            <a:gs pos="20000">
              <a:schemeClr val="phClr">
                <a:tint val="9000"/>
              </a:schemeClr>
            </a:gs>
            <a:gs pos="100000">
              <a:schemeClr val="phClr">
                <a:tint val="70000"/>
                <a:satMod val="100000"/>
              </a:schemeClr>
            </a:gs>
          </a:gsLst>
          <a:path path="circle">
            <a:fillToRect l="-15000" t="-15000" r="115000" b="115000"/>
          </a:path>
        </a:gradFill>
        <a:gradFill rotWithShape="1">
          <a:gsLst>
            <a:gs pos="0">
              <a:schemeClr val="phClr">
                <a:shade val="60000"/>
              </a:schemeClr>
            </a:gs>
            <a:gs pos="33000">
              <a:schemeClr val="phClr">
                <a:tint val="86500"/>
              </a:schemeClr>
            </a:gs>
            <a:gs pos="46750">
              <a:schemeClr val="phClr">
                <a:tint val="71000"/>
                <a:satMod val="112000"/>
              </a:schemeClr>
            </a:gs>
            <a:gs pos="53000">
              <a:schemeClr val="phClr">
                <a:tint val="71000"/>
                <a:satMod val="112000"/>
              </a:schemeClr>
            </a:gs>
            <a:gs pos="68000">
              <a:schemeClr val="phClr">
                <a:tint val="86000"/>
              </a:schemeClr>
            </a:gs>
            <a:gs pos="100000">
              <a:schemeClr val="phClr">
                <a:shade val="60000"/>
              </a:schemeClr>
            </a:gs>
          </a:gsLst>
          <a:lin ang="8350000" scaled="1"/>
        </a:gradFill>
      </a:fillStyleLst>
      <a:lnStyleLst>
        <a:ln w="9525" cap="flat" cmpd="sng" algn="ctr">
          <a:solidFill>
            <a:schemeClr val="phClr">
              <a:shade val="48000"/>
              <a:satMod val="110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130000" dist="101600" dir="2700000" algn="tl" rotWithShape="0">
              <a:srgbClr val="000000">
                <a:alpha val="35000"/>
              </a:srgbClr>
            </a:outerShdw>
          </a:effectLst>
        </a:effectStyle>
        <a:effectStyle>
          <a:effectLst>
            <a:outerShdw blurRad="190500" dist="228600" dir="2700000" sy="90000" rotWithShape="0">
              <a:srgbClr val="000000">
                <a:alpha val="25500"/>
              </a:srgbClr>
            </a:outerShdw>
          </a:effectLst>
        </a:effectStyle>
        <a:effectStyle>
          <a:effectLst>
            <a:outerShdw blurRad="190500" dist="228600" dir="2700000" sy="90000" rotWithShape="0">
              <a:srgbClr val="000000">
                <a:alpha val="25500"/>
              </a:srgbClr>
            </a:outerShdw>
          </a:effectLst>
          <a:scene3d>
            <a:camera prst="orthographicFront" fov="0">
              <a:rot lat="0" lon="0" rev="0"/>
            </a:camera>
            <a:lightRig rig="soft" dir="tl">
              <a:rot lat="0" lon="0" rev="20100000"/>
            </a:lightRig>
          </a:scene3d>
          <a:sp3d>
            <a:bevelT w="50800" h="508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4604</TotalTime>
  <Words>5972</Words>
  <Application>Microsoft Office PowerPoint</Application>
  <PresentationFormat>On-screen Show (4:3)</PresentationFormat>
  <Paragraphs>304</Paragraphs>
  <Slides>40</Slides>
  <Notes>39</Notes>
  <HiddenSlides>0</HiddenSlides>
  <MMClips>0</MMClips>
  <ScaleCrop>false</ScaleCrop>
  <HeadingPairs>
    <vt:vector size="4" baseType="variant">
      <vt:variant>
        <vt:lpstr>Theme</vt:lpstr>
      </vt:variant>
      <vt:variant>
        <vt:i4>1</vt:i4>
      </vt:variant>
      <vt:variant>
        <vt:lpstr>Slide Titles</vt:lpstr>
      </vt:variant>
      <vt:variant>
        <vt:i4>40</vt:i4>
      </vt:variant>
    </vt:vector>
  </HeadingPairs>
  <TitlesOfParts>
    <vt:vector size="41" baseType="lpstr">
      <vt:lpstr>Office Theme</vt:lpstr>
      <vt:lpstr>شما، کارتان  و دیگر هیچ به همراه 8 تکنیک تمرکز</vt:lpstr>
      <vt:lpstr>Slide 2</vt:lpstr>
      <vt:lpstr>Slide 3</vt:lpstr>
      <vt:lpstr>Slide 4</vt:lpstr>
      <vt:lpstr>Slide 5</vt:lpstr>
      <vt:lpstr>شما، کارتان و دیگر هیچ</vt:lpstr>
      <vt:lpstr>Slide 7</vt:lpstr>
      <vt:lpstr>Slide 8</vt:lpstr>
      <vt:lpstr>میز، صندلی و طرز نشستن</vt:lpstr>
      <vt:lpstr>Slide 10</vt:lpstr>
      <vt:lpstr>Slide 11</vt:lpstr>
      <vt:lpstr>Slide 12</vt:lpstr>
      <vt:lpstr>Slide 13</vt:lpstr>
      <vt:lpstr>Slide 14</vt:lpstr>
      <vt:lpstr>Slide 15</vt:lpstr>
      <vt:lpstr>عادات روزانه</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در این مطلب همچنین استفاده شده بود از:</vt:lpstr>
    </vt:vector>
  </TitlesOfParts>
  <Company>NPSoft.ir</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شما، کارتان و دیگر هیچ</dc:title>
  <dc:creator>mahdi</dc:creator>
  <cp:lastModifiedBy>mahdi</cp:lastModifiedBy>
  <cp:revision>95</cp:revision>
  <dcterms:created xsi:type="dcterms:W3CDTF">2014-07-22T02:15:53Z</dcterms:created>
  <dcterms:modified xsi:type="dcterms:W3CDTF">2014-07-29T18:28:17Z</dcterms:modified>
</cp:coreProperties>
</file>